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66" r:id="rId3"/>
    <p:sldId id="262" r:id="rId4"/>
    <p:sldId id="261" r:id="rId5"/>
    <p:sldId id="257" r:id="rId6"/>
    <p:sldId id="267" r:id="rId7"/>
    <p:sldId id="260" r:id="rId8"/>
    <p:sldId id="264" r:id="rId9"/>
    <p:sldId id="269" r:id="rId10"/>
    <p:sldId id="268" r:id="rId11"/>
    <p:sldId id="263" r:id="rId12"/>
    <p:sldId id="283" r:id="rId13"/>
    <p:sldId id="280" r:id="rId14"/>
    <p:sldId id="284" r:id="rId15"/>
    <p:sldId id="281" r:id="rId16"/>
    <p:sldId id="286" r:id="rId17"/>
    <p:sldId id="287" r:id="rId18"/>
    <p:sldId id="289" r:id="rId19"/>
    <p:sldId id="290" r:id="rId20"/>
    <p:sldId id="288" r:id="rId21"/>
    <p:sldId id="292" r:id="rId22"/>
    <p:sldId id="291" r:id="rId23"/>
    <p:sldId id="293" r:id="rId24"/>
    <p:sldId id="295" r:id="rId25"/>
    <p:sldId id="296" r:id="rId26"/>
    <p:sldId id="297" r:id="rId27"/>
    <p:sldId id="300" r:id="rId28"/>
    <p:sldId id="298" r:id="rId29"/>
    <p:sldId id="258" r:id="rId30"/>
    <p:sldId id="285" r:id="rId31"/>
    <p:sldId id="279" r:id="rId32"/>
    <p:sldId id="299" r:id="rId33"/>
    <p:sldId id="28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4040"/>
    <a:srgbClr val="3D3F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5911" autoAdjust="0"/>
  </p:normalViewPr>
  <p:slideViewPr>
    <p:cSldViewPr snapToGrid="0" snapToObjects="1">
      <p:cViewPr varScale="1">
        <p:scale>
          <a:sx n="65" d="100"/>
          <a:sy n="65" d="100"/>
        </p:scale>
        <p:origin x="1632" y="48"/>
      </p:cViewPr>
      <p:guideLst>
        <p:guide orient="horz" pos="2160"/>
        <p:guide pos="2880"/>
      </p:guideLst>
    </p:cSldViewPr>
  </p:slideViewPr>
  <p:notesTextViewPr>
    <p:cViewPr>
      <p:scale>
        <a:sx n="100" d="100"/>
        <a:sy n="100" d="100"/>
      </p:scale>
      <p:origin x="0" y="-50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31A67-7DB7-4E0A-8C3F-492AB870185D}" type="doc">
      <dgm:prSet loTypeId="urn:microsoft.com/office/officeart/2005/8/layout/vList5" loCatId="list" qsTypeId="urn:microsoft.com/office/officeart/2005/8/quickstyle/simple4" qsCatId="simple" csTypeId="urn:microsoft.com/office/officeart/2005/8/colors/accent3_2" csCatId="accent3" phldr="1"/>
      <dgm:spPr/>
      <dgm:t>
        <a:bodyPr/>
        <a:lstStyle/>
        <a:p>
          <a:endParaRPr lang="en-US"/>
        </a:p>
      </dgm:t>
    </dgm:pt>
    <dgm:pt modelId="{10A6E4C2-8D7D-4C9C-A120-0FA328C8638C}">
      <dgm:prSet custT="1"/>
      <dgm:spPr/>
      <dgm:t>
        <a:bodyPr/>
        <a:lstStyle/>
        <a:p>
          <a:r>
            <a:rPr lang="en-US" sz="2800" baseline="0" dirty="0">
              <a:solidFill>
                <a:schemeClr val="tx1"/>
              </a:solidFill>
            </a:rPr>
            <a:t> Home and Community Care Program Nurses Working Group (HCCPNWG)</a:t>
          </a:r>
          <a:endParaRPr lang="en-US" sz="2800" dirty="0">
            <a:solidFill>
              <a:schemeClr val="tx1"/>
            </a:solidFill>
          </a:endParaRPr>
        </a:p>
      </dgm:t>
    </dgm:pt>
    <dgm:pt modelId="{1200E508-E052-4319-A296-9B06BBB838B5}" type="parTrans" cxnId="{E8AB59A6-18A9-4FD5-BAD3-9741F4D855BA}">
      <dgm:prSet/>
      <dgm:spPr/>
      <dgm:t>
        <a:bodyPr/>
        <a:lstStyle/>
        <a:p>
          <a:endParaRPr lang="en-US"/>
        </a:p>
      </dgm:t>
    </dgm:pt>
    <dgm:pt modelId="{DBF427D3-2CA4-4C0F-B544-980ED9CBF4FA}" type="sibTrans" cxnId="{E8AB59A6-18A9-4FD5-BAD3-9741F4D855BA}">
      <dgm:prSet/>
      <dgm:spPr/>
      <dgm:t>
        <a:bodyPr/>
        <a:lstStyle/>
        <a:p>
          <a:endParaRPr lang="en-US"/>
        </a:p>
      </dgm:t>
    </dgm:pt>
    <dgm:pt modelId="{CFA7E7D6-B36A-4F76-8A5A-1C04D8A08059}">
      <dgm:prSet/>
      <dgm:spPr/>
      <dgm:t>
        <a:bodyPr/>
        <a:lstStyle/>
        <a:p>
          <a:r>
            <a:rPr lang="en-US" dirty="0"/>
            <a:t>Treaty 6: 	</a:t>
          </a:r>
        </a:p>
      </dgm:t>
    </dgm:pt>
    <dgm:pt modelId="{32BDF22F-84BF-4762-9556-F9C7504577A8}" type="parTrans" cxnId="{C03C8A52-4676-4130-9103-D97FABCE5ED1}">
      <dgm:prSet/>
      <dgm:spPr/>
      <dgm:t>
        <a:bodyPr/>
        <a:lstStyle/>
        <a:p>
          <a:endParaRPr lang="en-US"/>
        </a:p>
      </dgm:t>
    </dgm:pt>
    <dgm:pt modelId="{2F543ADC-B16B-4E74-A1FB-A74377F87CC7}" type="sibTrans" cxnId="{C03C8A52-4676-4130-9103-D97FABCE5ED1}">
      <dgm:prSet/>
      <dgm:spPr/>
      <dgm:t>
        <a:bodyPr/>
        <a:lstStyle/>
        <a:p>
          <a:endParaRPr lang="en-US"/>
        </a:p>
      </dgm:t>
    </dgm:pt>
    <dgm:pt modelId="{E44B771C-6DAF-40EC-9A4D-B740C3CFD683}">
      <dgm:prSet/>
      <dgm:spPr/>
      <dgm:t>
        <a:bodyPr/>
        <a:lstStyle/>
        <a:p>
          <a:r>
            <a:rPr lang="en-US"/>
            <a:t>Marina Sangrey, LPN – Saddle Lake Health Services </a:t>
          </a:r>
        </a:p>
      </dgm:t>
    </dgm:pt>
    <dgm:pt modelId="{0956FE00-34ED-47CC-8437-E8193241EF66}" type="parTrans" cxnId="{C0AC72B8-609F-41D8-A56B-F648B536217F}">
      <dgm:prSet/>
      <dgm:spPr/>
      <dgm:t>
        <a:bodyPr/>
        <a:lstStyle/>
        <a:p>
          <a:endParaRPr lang="en-US"/>
        </a:p>
      </dgm:t>
    </dgm:pt>
    <dgm:pt modelId="{EB1FC6B2-91A3-4903-9233-F0BED4CD354D}" type="sibTrans" cxnId="{C0AC72B8-609F-41D8-A56B-F648B536217F}">
      <dgm:prSet/>
      <dgm:spPr/>
      <dgm:t>
        <a:bodyPr/>
        <a:lstStyle/>
        <a:p>
          <a:endParaRPr lang="en-US"/>
        </a:p>
      </dgm:t>
    </dgm:pt>
    <dgm:pt modelId="{1C48F1B3-7E57-492C-AC23-A823B815A4B5}">
      <dgm:prSet/>
      <dgm:spPr/>
      <dgm:t>
        <a:bodyPr/>
        <a:lstStyle/>
        <a:p>
          <a:r>
            <a:rPr lang="en-US"/>
            <a:t>Susan McGillis, RN BN – Enoch Health Servvices </a:t>
          </a:r>
        </a:p>
      </dgm:t>
    </dgm:pt>
    <dgm:pt modelId="{F415D3E6-EFA1-477B-B9D8-6712E7522A07}" type="parTrans" cxnId="{1EA2E9B1-96EF-4D51-A3AE-BCE40D727065}">
      <dgm:prSet/>
      <dgm:spPr/>
      <dgm:t>
        <a:bodyPr/>
        <a:lstStyle/>
        <a:p>
          <a:endParaRPr lang="en-US"/>
        </a:p>
      </dgm:t>
    </dgm:pt>
    <dgm:pt modelId="{773FBFF3-C65D-46E9-BF11-F6DEAFDF3D4F}" type="sibTrans" cxnId="{1EA2E9B1-96EF-4D51-A3AE-BCE40D727065}">
      <dgm:prSet/>
      <dgm:spPr/>
      <dgm:t>
        <a:bodyPr/>
        <a:lstStyle/>
        <a:p>
          <a:endParaRPr lang="en-US"/>
        </a:p>
      </dgm:t>
    </dgm:pt>
    <dgm:pt modelId="{7B68928E-6310-4047-B6E0-AD5496889B04}">
      <dgm:prSet/>
      <dgm:spPr/>
      <dgm:t>
        <a:bodyPr/>
        <a:lstStyle/>
        <a:p>
          <a:r>
            <a:rPr lang="en-US"/>
            <a:t>Treaty 7:</a:t>
          </a:r>
        </a:p>
      </dgm:t>
    </dgm:pt>
    <dgm:pt modelId="{BD5AE7A7-0497-4E8F-8474-C8C384D40048}" type="parTrans" cxnId="{B0B28FE9-6900-4C1D-8A46-7C5BB8769025}">
      <dgm:prSet/>
      <dgm:spPr/>
      <dgm:t>
        <a:bodyPr/>
        <a:lstStyle/>
        <a:p>
          <a:endParaRPr lang="en-US"/>
        </a:p>
      </dgm:t>
    </dgm:pt>
    <dgm:pt modelId="{3FAF8C95-E3FF-4822-8DF5-7FC635D0A04F}" type="sibTrans" cxnId="{B0B28FE9-6900-4C1D-8A46-7C5BB8769025}">
      <dgm:prSet/>
      <dgm:spPr/>
      <dgm:t>
        <a:bodyPr/>
        <a:lstStyle/>
        <a:p>
          <a:endParaRPr lang="en-US"/>
        </a:p>
      </dgm:t>
    </dgm:pt>
    <dgm:pt modelId="{A213076A-4F3B-4DB9-B895-C5B9735DBB5B}">
      <dgm:prSet/>
      <dgm:spPr/>
      <dgm:t>
        <a:bodyPr/>
        <a:lstStyle/>
        <a:p>
          <a:r>
            <a:rPr lang="en-US"/>
            <a:t>Lani Blackwater, RN BN – Piikani Health Services</a:t>
          </a:r>
        </a:p>
      </dgm:t>
    </dgm:pt>
    <dgm:pt modelId="{FBB2633E-7F12-4B15-8A12-3B6D948C07C1}" type="parTrans" cxnId="{359C4924-8139-4142-84F3-483F76070E1C}">
      <dgm:prSet/>
      <dgm:spPr/>
      <dgm:t>
        <a:bodyPr/>
        <a:lstStyle/>
        <a:p>
          <a:endParaRPr lang="en-US"/>
        </a:p>
      </dgm:t>
    </dgm:pt>
    <dgm:pt modelId="{04D428D3-9B8C-4207-9E1A-B482A0E7CDD4}" type="sibTrans" cxnId="{359C4924-8139-4142-84F3-483F76070E1C}">
      <dgm:prSet/>
      <dgm:spPr/>
      <dgm:t>
        <a:bodyPr/>
        <a:lstStyle/>
        <a:p>
          <a:endParaRPr lang="en-US"/>
        </a:p>
      </dgm:t>
    </dgm:pt>
    <dgm:pt modelId="{CA49871C-19FE-4386-B345-85DB64ED0C9D}">
      <dgm:prSet/>
      <dgm:spPr/>
      <dgm:t>
        <a:bodyPr/>
        <a:lstStyle/>
        <a:p>
          <a:r>
            <a:rPr lang="en-US"/>
            <a:t>Cheryl Sorenson, RN – Siksika Health Services</a:t>
          </a:r>
        </a:p>
      </dgm:t>
    </dgm:pt>
    <dgm:pt modelId="{1294A14C-E66B-44F4-B821-DC7D713E1884}" type="parTrans" cxnId="{8958E436-F593-483C-A0C0-CA1595308BFD}">
      <dgm:prSet/>
      <dgm:spPr/>
      <dgm:t>
        <a:bodyPr/>
        <a:lstStyle/>
        <a:p>
          <a:endParaRPr lang="en-US"/>
        </a:p>
      </dgm:t>
    </dgm:pt>
    <dgm:pt modelId="{03C8DE54-C27F-42C0-9901-C80C04F032DC}" type="sibTrans" cxnId="{8958E436-F593-483C-A0C0-CA1595308BFD}">
      <dgm:prSet/>
      <dgm:spPr/>
      <dgm:t>
        <a:bodyPr/>
        <a:lstStyle/>
        <a:p>
          <a:endParaRPr lang="en-US"/>
        </a:p>
      </dgm:t>
    </dgm:pt>
    <dgm:pt modelId="{F272FA13-7BE7-4FA4-845F-E50442459629}">
      <dgm:prSet/>
      <dgm:spPr/>
      <dgm:t>
        <a:bodyPr/>
        <a:lstStyle/>
        <a:p>
          <a:r>
            <a:rPr lang="en-US" dirty="0"/>
            <a:t>Treaty 8:</a:t>
          </a:r>
        </a:p>
      </dgm:t>
    </dgm:pt>
    <dgm:pt modelId="{69F8E234-DECF-4B06-821E-2B824D27FEDC}" type="parTrans" cxnId="{3D6421A6-0EFC-494C-A674-34326BCAA4F0}">
      <dgm:prSet/>
      <dgm:spPr/>
      <dgm:t>
        <a:bodyPr/>
        <a:lstStyle/>
        <a:p>
          <a:endParaRPr lang="en-US"/>
        </a:p>
      </dgm:t>
    </dgm:pt>
    <dgm:pt modelId="{32234C1B-9E9D-48DC-8BEF-0B66F320A50F}" type="sibTrans" cxnId="{3D6421A6-0EFC-494C-A674-34326BCAA4F0}">
      <dgm:prSet/>
      <dgm:spPr/>
      <dgm:t>
        <a:bodyPr/>
        <a:lstStyle/>
        <a:p>
          <a:endParaRPr lang="en-US"/>
        </a:p>
      </dgm:t>
    </dgm:pt>
    <dgm:pt modelId="{4DD9421E-59A3-44D3-88A0-886EB49F2930}">
      <dgm:prSet/>
      <dgm:spPr/>
      <dgm:t>
        <a:bodyPr/>
        <a:lstStyle/>
        <a:p>
          <a:r>
            <a:rPr lang="en-US"/>
            <a:t>Holly M. Best, RN BN – Kee Tas Kee Now Tribal Council</a:t>
          </a:r>
        </a:p>
      </dgm:t>
    </dgm:pt>
    <dgm:pt modelId="{CA5D8836-2765-4AB1-A092-6B671424F4D9}" type="parTrans" cxnId="{16975C7D-D071-41B3-B030-3BC931C97EE0}">
      <dgm:prSet/>
      <dgm:spPr/>
      <dgm:t>
        <a:bodyPr/>
        <a:lstStyle/>
        <a:p>
          <a:endParaRPr lang="en-US"/>
        </a:p>
      </dgm:t>
    </dgm:pt>
    <dgm:pt modelId="{52DFCBFD-087D-4FB6-ADF1-7F7262ED8CFF}" type="sibTrans" cxnId="{16975C7D-D071-41B3-B030-3BC931C97EE0}">
      <dgm:prSet/>
      <dgm:spPr/>
      <dgm:t>
        <a:bodyPr/>
        <a:lstStyle/>
        <a:p>
          <a:endParaRPr lang="en-US"/>
        </a:p>
      </dgm:t>
    </dgm:pt>
    <dgm:pt modelId="{B5D2D5F1-2177-4EA9-9AB7-C920BAD1EDAD}">
      <dgm:prSet/>
      <dgm:spPr/>
      <dgm:t>
        <a:bodyPr/>
        <a:lstStyle/>
        <a:p>
          <a:r>
            <a:rPr lang="en-US"/>
            <a:t>Shelly Gladue, RN BScN – Bigstone Health Commission </a:t>
          </a:r>
        </a:p>
      </dgm:t>
    </dgm:pt>
    <dgm:pt modelId="{A3A6B72B-1D2E-4C4C-8653-F947F69B751E}" type="parTrans" cxnId="{E05F9564-7204-4526-9898-6C424999DE1C}">
      <dgm:prSet/>
      <dgm:spPr/>
      <dgm:t>
        <a:bodyPr/>
        <a:lstStyle/>
        <a:p>
          <a:endParaRPr lang="en-US"/>
        </a:p>
      </dgm:t>
    </dgm:pt>
    <dgm:pt modelId="{D99417A2-DC63-4FB8-9BBA-E662C84A28BD}" type="sibTrans" cxnId="{E05F9564-7204-4526-9898-6C424999DE1C}">
      <dgm:prSet/>
      <dgm:spPr/>
      <dgm:t>
        <a:bodyPr/>
        <a:lstStyle/>
        <a:p>
          <a:endParaRPr lang="en-US"/>
        </a:p>
      </dgm:t>
    </dgm:pt>
    <dgm:pt modelId="{B28FF06B-4907-42E5-AA64-45577C252C57}" type="pres">
      <dgm:prSet presAssocID="{51E31A67-7DB7-4E0A-8C3F-492AB870185D}" presName="Name0" presStyleCnt="0">
        <dgm:presLayoutVars>
          <dgm:dir/>
          <dgm:animLvl val="lvl"/>
          <dgm:resizeHandles val="exact"/>
        </dgm:presLayoutVars>
      </dgm:prSet>
      <dgm:spPr/>
    </dgm:pt>
    <dgm:pt modelId="{D653EB32-0BC0-4E43-9775-43EC5E77F87E}" type="pres">
      <dgm:prSet presAssocID="{10A6E4C2-8D7D-4C9C-A120-0FA328C8638C}" presName="linNode" presStyleCnt="0"/>
      <dgm:spPr/>
    </dgm:pt>
    <dgm:pt modelId="{717A4B10-5C03-482C-A98E-774153D183E2}" type="pres">
      <dgm:prSet presAssocID="{10A6E4C2-8D7D-4C9C-A120-0FA328C8638C}" presName="parentText" presStyleLbl="node1" presStyleIdx="0" presStyleCnt="4" custScaleX="277778">
        <dgm:presLayoutVars>
          <dgm:chMax val="1"/>
          <dgm:bulletEnabled val="1"/>
        </dgm:presLayoutVars>
      </dgm:prSet>
      <dgm:spPr/>
    </dgm:pt>
    <dgm:pt modelId="{7AFF5401-3BDA-4F61-ABC1-5DD7C5A5211B}" type="pres">
      <dgm:prSet presAssocID="{DBF427D3-2CA4-4C0F-B544-980ED9CBF4FA}" presName="sp" presStyleCnt="0"/>
      <dgm:spPr/>
    </dgm:pt>
    <dgm:pt modelId="{5E8821DC-3379-4F8C-9C2A-5BBA4BEE081B}" type="pres">
      <dgm:prSet presAssocID="{CFA7E7D6-B36A-4F76-8A5A-1C04D8A08059}" presName="linNode" presStyleCnt="0"/>
      <dgm:spPr/>
    </dgm:pt>
    <dgm:pt modelId="{36FF1624-199E-41C7-8EEB-241749E879A4}" type="pres">
      <dgm:prSet presAssocID="{CFA7E7D6-B36A-4F76-8A5A-1C04D8A08059}" presName="parentText" presStyleLbl="node1" presStyleIdx="1" presStyleCnt="4" custScaleX="79951">
        <dgm:presLayoutVars>
          <dgm:chMax val="1"/>
          <dgm:bulletEnabled val="1"/>
        </dgm:presLayoutVars>
      </dgm:prSet>
      <dgm:spPr/>
    </dgm:pt>
    <dgm:pt modelId="{A7B3FDC3-95D7-47DB-BCAC-B44D37276F16}" type="pres">
      <dgm:prSet presAssocID="{CFA7E7D6-B36A-4F76-8A5A-1C04D8A08059}" presName="descendantText" presStyleLbl="alignAccFollowNode1" presStyleIdx="0" presStyleCnt="3">
        <dgm:presLayoutVars>
          <dgm:bulletEnabled val="1"/>
        </dgm:presLayoutVars>
      </dgm:prSet>
      <dgm:spPr/>
    </dgm:pt>
    <dgm:pt modelId="{725DC282-FA74-483B-90B0-88F6EC461991}" type="pres">
      <dgm:prSet presAssocID="{2F543ADC-B16B-4E74-A1FB-A74377F87CC7}" presName="sp" presStyleCnt="0"/>
      <dgm:spPr/>
    </dgm:pt>
    <dgm:pt modelId="{A4A55E8A-228B-432D-B6D3-0789BFC25C05}" type="pres">
      <dgm:prSet presAssocID="{7B68928E-6310-4047-B6E0-AD5496889B04}" presName="linNode" presStyleCnt="0"/>
      <dgm:spPr/>
    </dgm:pt>
    <dgm:pt modelId="{1E336264-5C6C-4C9C-ADB3-E722B59B3701}" type="pres">
      <dgm:prSet presAssocID="{7B68928E-6310-4047-B6E0-AD5496889B04}" presName="parentText" presStyleLbl="node1" presStyleIdx="2" presStyleCnt="4" custScaleX="81618">
        <dgm:presLayoutVars>
          <dgm:chMax val="1"/>
          <dgm:bulletEnabled val="1"/>
        </dgm:presLayoutVars>
      </dgm:prSet>
      <dgm:spPr/>
    </dgm:pt>
    <dgm:pt modelId="{F13D4C6D-AD1F-4D51-8B9C-A05A5346D1F2}" type="pres">
      <dgm:prSet presAssocID="{7B68928E-6310-4047-B6E0-AD5496889B04}" presName="descendantText" presStyleLbl="alignAccFollowNode1" presStyleIdx="1" presStyleCnt="3">
        <dgm:presLayoutVars>
          <dgm:bulletEnabled val="1"/>
        </dgm:presLayoutVars>
      </dgm:prSet>
      <dgm:spPr/>
    </dgm:pt>
    <dgm:pt modelId="{F2173346-1EB4-4C43-A183-FDD2D30A59F2}" type="pres">
      <dgm:prSet presAssocID="{3FAF8C95-E3FF-4822-8DF5-7FC635D0A04F}" presName="sp" presStyleCnt="0"/>
      <dgm:spPr/>
    </dgm:pt>
    <dgm:pt modelId="{9C594854-976D-4266-AE5D-60E1C821354F}" type="pres">
      <dgm:prSet presAssocID="{F272FA13-7BE7-4FA4-845F-E50442459629}" presName="linNode" presStyleCnt="0"/>
      <dgm:spPr/>
    </dgm:pt>
    <dgm:pt modelId="{258F7831-7C49-4D4B-AB14-C2585DFC0701}" type="pres">
      <dgm:prSet presAssocID="{F272FA13-7BE7-4FA4-845F-E50442459629}" presName="parentText" presStyleLbl="node1" presStyleIdx="3" presStyleCnt="4" custScaleX="81150">
        <dgm:presLayoutVars>
          <dgm:chMax val="1"/>
          <dgm:bulletEnabled val="1"/>
        </dgm:presLayoutVars>
      </dgm:prSet>
      <dgm:spPr/>
    </dgm:pt>
    <dgm:pt modelId="{8777F4D9-871D-461F-A0F9-11B4A188E500}" type="pres">
      <dgm:prSet presAssocID="{F272FA13-7BE7-4FA4-845F-E50442459629}" presName="descendantText" presStyleLbl="alignAccFollowNode1" presStyleIdx="2" presStyleCnt="3">
        <dgm:presLayoutVars>
          <dgm:bulletEnabled val="1"/>
        </dgm:presLayoutVars>
      </dgm:prSet>
      <dgm:spPr/>
    </dgm:pt>
  </dgm:ptLst>
  <dgm:cxnLst>
    <dgm:cxn modelId="{359C4924-8139-4142-84F3-483F76070E1C}" srcId="{7B68928E-6310-4047-B6E0-AD5496889B04}" destId="{A213076A-4F3B-4DB9-B895-C5B9735DBB5B}" srcOrd="0" destOrd="0" parTransId="{FBB2633E-7F12-4B15-8A12-3B6D948C07C1}" sibTransId="{04D428D3-9B8C-4207-9E1A-B482A0E7CDD4}"/>
    <dgm:cxn modelId="{5DDD0225-8429-49F5-AF02-4230AA81B10D}" type="presOf" srcId="{B5D2D5F1-2177-4EA9-9AB7-C920BAD1EDAD}" destId="{8777F4D9-871D-461F-A0F9-11B4A188E500}" srcOrd="0" destOrd="1" presId="urn:microsoft.com/office/officeart/2005/8/layout/vList5"/>
    <dgm:cxn modelId="{B06A8C2A-8E67-4F5B-A1E2-2A5BD50C0E77}" type="presOf" srcId="{CFA7E7D6-B36A-4F76-8A5A-1C04D8A08059}" destId="{36FF1624-199E-41C7-8EEB-241749E879A4}" srcOrd="0" destOrd="0" presId="urn:microsoft.com/office/officeart/2005/8/layout/vList5"/>
    <dgm:cxn modelId="{8958E436-F593-483C-A0C0-CA1595308BFD}" srcId="{7B68928E-6310-4047-B6E0-AD5496889B04}" destId="{CA49871C-19FE-4386-B345-85DB64ED0C9D}" srcOrd="1" destOrd="0" parTransId="{1294A14C-E66B-44F4-B821-DC7D713E1884}" sibTransId="{03C8DE54-C27F-42C0-9901-C80C04F032DC}"/>
    <dgm:cxn modelId="{E05F9564-7204-4526-9898-6C424999DE1C}" srcId="{F272FA13-7BE7-4FA4-845F-E50442459629}" destId="{B5D2D5F1-2177-4EA9-9AB7-C920BAD1EDAD}" srcOrd="1" destOrd="0" parTransId="{A3A6B72B-1D2E-4C4C-8653-F947F69B751E}" sibTransId="{D99417A2-DC63-4FB8-9BBA-E662C84A28BD}"/>
    <dgm:cxn modelId="{C03C8A52-4676-4130-9103-D97FABCE5ED1}" srcId="{51E31A67-7DB7-4E0A-8C3F-492AB870185D}" destId="{CFA7E7D6-B36A-4F76-8A5A-1C04D8A08059}" srcOrd="1" destOrd="0" parTransId="{32BDF22F-84BF-4762-9556-F9C7504577A8}" sibTransId="{2F543ADC-B16B-4E74-A1FB-A74377F87CC7}"/>
    <dgm:cxn modelId="{A7B45459-E522-4E84-9369-46E7FFAA98B6}" type="presOf" srcId="{CA49871C-19FE-4386-B345-85DB64ED0C9D}" destId="{F13D4C6D-AD1F-4D51-8B9C-A05A5346D1F2}" srcOrd="0" destOrd="1" presId="urn:microsoft.com/office/officeart/2005/8/layout/vList5"/>
    <dgm:cxn modelId="{16975C7D-D071-41B3-B030-3BC931C97EE0}" srcId="{F272FA13-7BE7-4FA4-845F-E50442459629}" destId="{4DD9421E-59A3-44D3-88A0-886EB49F2930}" srcOrd="0" destOrd="0" parTransId="{CA5D8836-2765-4AB1-A092-6B671424F4D9}" sibTransId="{52DFCBFD-087D-4FB6-ADF1-7F7262ED8CFF}"/>
    <dgm:cxn modelId="{F7ED3693-3308-4982-B527-0A90E5487FBF}" type="presOf" srcId="{51E31A67-7DB7-4E0A-8C3F-492AB870185D}" destId="{B28FF06B-4907-42E5-AA64-45577C252C57}" srcOrd="0" destOrd="0" presId="urn:microsoft.com/office/officeart/2005/8/layout/vList5"/>
    <dgm:cxn modelId="{3D6421A6-0EFC-494C-A674-34326BCAA4F0}" srcId="{51E31A67-7DB7-4E0A-8C3F-492AB870185D}" destId="{F272FA13-7BE7-4FA4-845F-E50442459629}" srcOrd="3" destOrd="0" parTransId="{69F8E234-DECF-4B06-821E-2B824D27FEDC}" sibTransId="{32234C1B-9E9D-48DC-8BEF-0B66F320A50F}"/>
    <dgm:cxn modelId="{E8AB59A6-18A9-4FD5-BAD3-9741F4D855BA}" srcId="{51E31A67-7DB7-4E0A-8C3F-492AB870185D}" destId="{10A6E4C2-8D7D-4C9C-A120-0FA328C8638C}" srcOrd="0" destOrd="0" parTransId="{1200E508-E052-4319-A296-9B06BBB838B5}" sibTransId="{DBF427D3-2CA4-4C0F-B544-980ED9CBF4FA}"/>
    <dgm:cxn modelId="{1EA2E9B1-96EF-4D51-A3AE-BCE40D727065}" srcId="{CFA7E7D6-B36A-4F76-8A5A-1C04D8A08059}" destId="{1C48F1B3-7E57-492C-AC23-A823B815A4B5}" srcOrd="1" destOrd="0" parTransId="{F415D3E6-EFA1-477B-B9D8-6712E7522A07}" sibTransId="{773FBFF3-C65D-46E9-BF11-F6DEAFDF3D4F}"/>
    <dgm:cxn modelId="{FF9453B5-5DF5-4FCD-BA15-FD85560EA3CB}" type="presOf" srcId="{A213076A-4F3B-4DB9-B895-C5B9735DBB5B}" destId="{F13D4C6D-AD1F-4D51-8B9C-A05A5346D1F2}" srcOrd="0" destOrd="0" presId="urn:microsoft.com/office/officeart/2005/8/layout/vList5"/>
    <dgm:cxn modelId="{C0AC72B8-609F-41D8-A56B-F648B536217F}" srcId="{CFA7E7D6-B36A-4F76-8A5A-1C04D8A08059}" destId="{E44B771C-6DAF-40EC-9A4D-B740C3CFD683}" srcOrd="0" destOrd="0" parTransId="{0956FE00-34ED-47CC-8437-E8193241EF66}" sibTransId="{EB1FC6B2-91A3-4903-9233-F0BED4CD354D}"/>
    <dgm:cxn modelId="{133C0CB9-6391-4E59-9FBC-30142B038408}" type="presOf" srcId="{1C48F1B3-7E57-492C-AC23-A823B815A4B5}" destId="{A7B3FDC3-95D7-47DB-BCAC-B44D37276F16}" srcOrd="0" destOrd="1" presId="urn:microsoft.com/office/officeart/2005/8/layout/vList5"/>
    <dgm:cxn modelId="{5A64C2BA-CB72-461D-883B-20E4BCE87183}" type="presOf" srcId="{10A6E4C2-8D7D-4C9C-A120-0FA328C8638C}" destId="{717A4B10-5C03-482C-A98E-774153D183E2}" srcOrd="0" destOrd="0" presId="urn:microsoft.com/office/officeart/2005/8/layout/vList5"/>
    <dgm:cxn modelId="{AC8C4CD4-8C76-4443-BA36-2701E644CD5D}" type="presOf" srcId="{4DD9421E-59A3-44D3-88A0-886EB49F2930}" destId="{8777F4D9-871D-461F-A0F9-11B4A188E500}" srcOrd="0" destOrd="0" presId="urn:microsoft.com/office/officeart/2005/8/layout/vList5"/>
    <dgm:cxn modelId="{BAD47EDD-F02A-47B1-B3BE-197FD9F19744}" type="presOf" srcId="{E44B771C-6DAF-40EC-9A4D-B740C3CFD683}" destId="{A7B3FDC3-95D7-47DB-BCAC-B44D37276F16}" srcOrd="0" destOrd="0" presId="urn:microsoft.com/office/officeart/2005/8/layout/vList5"/>
    <dgm:cxn modelId="{6A142EE0-FAB9-443A-BF09-981BFEB75E18}" type="presOf" srcId="{7B68928E-6310-4047-B6E0-AD5496889B04}" destId="{1E336264-5C6C-4C9C-ADB3-E722B59B3701}" srcOrd="0" destOrd="0" presId="urn:microsoft.com/office/officeart/2005/8/layout/vList5"/>
    <dgm:cxn modelId="{B0B28FE9-6900-4C1D-8A46-7C5BB8769025}" srcId="{51E31A67-7DB7-4E0A-8C3F-492AB870185D}" destId="{7B68928E-6310-4047-B6E0-AD5496889B04}" srcOrd="2" destOrd="0" parTransId="{BD5AE7A7-0497-4E8F-8474-C8C384D40048}" sibTransId="{3FAF8C95-E3FF-4822-8DF5-7FC635D0A04F}"/>
    <dgm:cxn modelId="{3BF084EC-3EBB-4E87-A431-5FFC9FD6834E}" type="presOf" srcId="{F272FA13-7BE7-4FA4-845F-E50442459629}" destId="{258F7831-7C49-4D4B-AB14-C2585DFC0701}" srcOrd="0" destOrd="0" presId="urn:microsoft.com/office/officeart/2005/8/layout/vList5"/>
    <dgm:cxn modelId="{AC634B59-7711-461E-80EB-AAB851A4031C}" type="presParOf" srcId="{B28FF06B-4907-42E5-AA64-45577C252C57}" destId="{D653EB32-0BC0-4E43-9775-43EC5E77F87E}" srcOrd="0" destOrd="0" presId="urn:microsoft.com/office/officeart/2005/8/layout/vList5"/>
    <dgm:cxn modelId="{E979504B-CB0C-44EE-B1A2-C562A0E05D32}" type="presParOf" srcId="{D653EB32-0BC0-4E43-9775-43EC5E77F87E}" destId="{717A4B10-5C03-482C-A98E-774153D183E2}" srcOrd="0" destOrd="0" presId="urn:microsoft.com/office/officeart/2005/8/layout/vList5"/>
    <dgm:cxn modelId="{39444FE2-51DA-4D3A-87EA-0D7E614320AE}" type="presParOf" srcId="{B28FF06B-4907-42E5-AA64-45577C252C57}" destId="{7AFF5401-3BDA-4F61-ABC1-5DD7C5A5211B}" srcOrd="1" destOrd="0" presId="urn:microsoft.com/office/officeart/2005/8/layout/vList5"/>
    <dgm:cxn modelId="{B8BD8F55-78C3-4E49-9139-83720A6076E9}" type="presParOf" srcId="{B28FF06B-4907-42E5-AA64-45577C252C57}" destId="{5E8821DC-3379-4F8C-9C2A-5BBA4BEE081B}" srcOrd="2" destOrd="0" presId="urn:microsoft.com/office/officeart/2005/8/layout/vList5"/>
    <dgm:cxn modelId="{D18AFFFD-5E12-43F7-B849-23BE6D2A6CED}" type="presParOf" srcId="{5E8821DC-3379-4F8C-9C2A-5BBA4BEE081B}" destId="{36FF1624-199E-41C7-8EEB-241749E879A4}" srcOrd="0" destOrd="0" presId="urn:microsoft.com/office/officeart/2005/8/layout/vList5"/>
    <dgm:cxn modelId="{17E9FC95-D9A1-41C2-BD42-AEB7B2272F97}" type="presParOf" srcId="{5E8821DC-3379-4F8C-9C2A-5BBA4BEE081B}" destId="{A7B3FDC3-95D7-47DB-BCAC-B44D37276F16}" srcOrd="1" destOrd="0" presId="urn:microsoft.com/office/officeart/2005/8/layout/vList5"/>
    <dgm:cxn modelId="{351774F8-BF4D-493F-83CF-E996E3871A0E}" type="presParOf" srcId="{B28FF06B-4907-42E5-AA64-45577C252C57}" destId="{725DC282-FA74-483B-90B0-88F6EC461991}" srcOrd="3" destOrd="0" presId="urn:microsoft.com/office/officeart/2005/8/layout/vList5"/>
    <dgm:cxn modelId="{B36E4B81-2453-485E-B1C8-5B5ED3EB424E}" type="presParOf" srcId="{B28FF06B-4907-42E5-AA64-45577C252C57}" destId="{A4A55E8A-228B-432D-B6D3-0789BFC25C05}" srcOrd="4" destOrd="0" presId="urn:microsoft.com/office/officeart/2005/8/layout/vList5"/>
    <dgm:cxn modelId="{3ACE0228-B09D-4D23-9794-9BC5C5D683F5}" type="presParOf" srcId="{A4A55E8A-228B-432D-B6D3-0789BFC25C05}" destId="{1E336264-5C6C-4C9C-ADB3-E722B59B3701}" srcOrd="0" destOrd="0" presId="urn:microsoft.com/office/officeart/2005/8/layout/vList5"/>
    <dgm:cxn modelId="{611CA3BA-3358-460C-BF4C-934DB1232FE9}" type="presParOf" srcId="{A4A55E8A-228B-432D-B6D3-0789BFC25C05}" destId="{F13D4C6D-AD1F-4D51-8B9C-A05A5346D1F2}" srcOrd="1" destOrd="0" presId="urn:microsoft.com/office/officeart/2005/8/layout/vList5"/>
    <dgm:cxn modelId="{DBEFF21B-BE95-4273-84FD-8369F4F8949E}" type="presParOf" srcId="{B28FF06B-4907-42E5-AA64-45577C252C57}" destId="{F2173346-1EB4-4C43-A183-FDD2D30A59F2}" srcOrd="5" destOrd="0" presId="urn:microsoft.com/office/officeart/2005/8/layout/vList5"/>
    <dgm:cxn modelId="{4803A2D4-B8F8-4F6A-AC2D-7251AB466B6C}" type="presParOf" srcId="{B28FF06B-4907-42E5-AA64-45577C252C57}" destId="{9C594854-976D-4266-AE5D-60E1C821354F}" srcOrd="6" destOrd="0" presId="urn:microsoft.com/office/officeart/2005/8/layout/vList5"/>
    <dgm:cxn modelId="{06271423-26AE-42BC-BD6B-A4CA16163D31}" type="presParOf" srcId="{9C594854-976D-4266-AE5D-60E1C821354F}" destId="{258F7831-7C49-4D4B-AB14-C2585DFC0701}" srcOrd="0" destOrd="0" presId="urn:microsoft.com/office/officeart/2005/8/layout/vList5"/>
    <dgm:cxn modelId="{0F604007-04EC-4387-957D-90CC58AB7EFE}" type="presParOf" srcId="{9C594854-976D-4266-AE5D-60E1C821354F}" destId="{8777F4D9-871D-461F-A0F9-11B4A188E50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A4B10-5C03-482C-A98E-774153D183E2}">
      <dsp:nvSpPr>
        <dsp:cNvPr id="0" name=""/>
        <dsp:cNvSpPr/>
      </dsp:nvSpPr>
      <dsp:spPr>
        <a:xfrm>
          <a:off x="4015" y="2265"/>
          <a:ext cx="8221569" cy="1089501"/>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baseline="0" dirty="0">
              <a:solidFill>
                <a:schemeClr val="tx1"/>
              </a:solidFill>
            </a:rPr>
            <a:t> Home and Community Care Program Nurses Working Group (HCCPNWG)</a:t>
          </a:r>
          <a:endParaRPr lang="en-US" sz="2800" kern="1200" dirty="0">
            <a:solidFill>
              <a:schemeClr val="tx1"/>
            </a:solidFill>
          </a:endParaRPr>
        </a:p>
      </dsp:txBody>
      <dsp:txXfrm>
        <a:off x="57200" y="55450"/>
        <a:ext cx="8115199" cy="983131"/>
      </dsp:txXfrm>
    </dsp:sp>
    <dsp:sp modelId="{A7B3FDC3-95D7-47DB-BCAC-B44D37276F16}">
      <dsp:nvSpPr>
        <dsp:cNvPr id="0" name=""/>
        <dsp:cNvSpPr/>
      </dsp:nvSpPr>
      <dsp:spPr>
        <a:xfrm rot="5400000">
          <a:off x="4570359" y="-942478"/>
          <a:ext cx="871601" cy="5266944"/>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Marina Sangrey, LPN – Saddle Lake Health Services </a:t>
          </a:r>
        </a:p>
        <a:p>
          <a:pPr marL="171450" lvl="1" indent="-171450" algn="l" defTabSz="755650">
            <a:lnSpc>
              <a:spcPct val="90000"/>
            </a:lnSpc>
            <a:spcBef>
              <a:spcPct val="0"/>
            </a:spcBef>
            <a:spcAft>
              <a:spcPct val="15000"/>
            </a:spcAft>
            <a:buChar char="•"/>
          </a:pPr>
          <a:r>
            <a:rPr lang="en-US" sz="1700" kern="1200"/>
            <a:t>Susan McGillis, RN BN – Enoch Health Servvices </a:t>
          </a:r>
        </a:p>
      </dsp:txBody>
      <dsp:txXfrm rot="-5400000">
        <a:off x="2372688" y="1297741"/>
        <a:ext cx="5224396" cy="786505"/>
      </dsp:txXfrm>
    </dsp:sp>
    <dsp:sp modelId="{36FF1624-199E-41C7-8EEB-241749E879A4}">
      <dsp:nvSpPr>
        <dsp:cNvPr id="0" name=""/>
        <dsp:cNvSpPr/>
      </dsp:nvSpPr>
      <dsp:spPr>
        <a:xfrm>
          <a:off x="4015" y="1146242"/>
          <a:ext cx="2368673" cy="1089501"/>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Treaty 6: 	</a:t>
          </a:r>
        </a:p>
      </dsp:txBody>
      <dsp:txXfrm>
        <a:off x="57200" y="1199427"/>
        <a:ext cx="2262303" cy="983131"/>
      </dsp:txXfrm>
    </dsp:sp>
    <dsp:sp modelId="{F13D4C6D-AD1F-4D51-8B9C-A05A5346D1F2}">
      <dsp:nvSpPr>
        <dsp:cNvPr id="0" name=""/>
        <dsp:cNvSpPr/>
      </dsp:nvSpPr>
      <dsp:spPr>
        <a:xfrm rot="5400000">
          <a:off x="4619746" y="201497"/>
          <a:ext cx="871601" cy="5266944"/>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Lani Blackwater, RN BN – Piikani Health Services</a:t>
          </a:r>
        </a:p>
        <a:p>
          <a:pPr marL="171450" lvl="1" indent="-171450" algn="l" defTabSz="755650">
            <a:lnSpc>
              <a:spcPct val="90000"/>
            </a:lnSpc>
            <a:spcBef>
              <a:spcPct val="0"/>
            </a:spcBef>
            <a:spcAft>
              <a:spcPct val="15000"/>
            </a:spcAft>
            <a:buChar char="•"/>
          </a:pPr>
          <a:r>
            <a:rPr lang="en-US" sz="1700" kern="1200"/>
            <a:t>Cheryl Sorenson, RN – Siksika Health Services</a:t>
          </a:r>
        </a:p>
      </dsp:txBody>
      <dsp:txXfrm rot="-5400000">
        <a:off x="2422075" y="2441716"/>
        <a:ext cx="5224396" cy="786505"/>
      </dsp:txXfrm>
    </dsp:sp>
    <dsp:sp modelId="{1E336264-5C6C-4C9C-ADB3-E722B59B3701}">
      <dsp:nvSpPr>
        <dsp:cNvPr id="0" name=""/>
        <dsp:cNvSpPr/>
      </dsp:nvSpPr>
      <dsp:spPr>
        <a:xfrm>
          <a:off x="4015" y="2290219"/>
          <a:ext cx="2418060" cy="1089501"/>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a:t>Treaty 7:</a:t>
          </a:r>
        </a:p>
      </dsp:txBody>
      <dsp:txXfrm>
        <a:off x="57200" y="2343404"/>
        <a:ext cx="2311690" cy="983131"/>
      </dsp:txXfrm>
    </dsp:sp>
    <dsp:sp modelId="{8777F4D9-871D-461F-A0F9-11B4A188E500}">
      <dsp:nvSpPr>
        <dsp:cNvPr id="0" name=""/>
        <dsp:cNvSpPr/>
      </dsp:nvSpPr>
      <dsp:spPr>
        <a:xfrm rot="5400000">
          <a:off x="4605881" y="1345474"/>
          <a:ext cx="871601" cy="5266944"/>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Holly M. Best, RN BN – Kee Tas Kee Now Tribal Council</a:t>
          </a:r>
        </a:p>
        <a:p>
          <a:pPr marL="171450" lvl="1" indent="-171450" algn="l" defTabSz="755650">
            <a:lnSpc>
              <a:spcPct val="90000"/>
            </a:lnSpc>
            <a:spcBef>
              <a:spcPct val="0"/>
            </a:spcBef>
            <a:spcAft>
              <a:spcPct val="15000"/>
            </a:spcAft>
            <a:buChar char="•"/>
          </a:pPr>
          <a:r>
            <a:rPr lang="en-US" sz="1700" kern="1200"/>
            <a:t>Shelly Gladue, RN BScN – Bigstone Health Commission </a:t>
          </a:r>
        </a:p>
      </dsp:txBody>
      <dsp:txXfrm rot="-5400000">
        <a:off x="2408210" y="3585693"/>
        <a:ext cx="5224396" cy="786505"/>
      </dsp:txXfrm>
    </dsp:sp>
    <dsp:sp modelId="{258F7831-7C49-4D4B-AB14-C2585DFC0701}">
      <dsp:nvSpPr>
        <dsp:cNvPr id="0" name=""/>
        <dsp:cNvSpPr/>
      </dsp:nvSpPr>
      <dsp:spPr>
        <a:xfrm>
          <a:off x="4015" y="3434195"/>
          <a:ext cx="2404195" cy="1089501"/>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Treaty 8:</a:t>
          </a:r>
        </a:p>
      </dsp:txBody>
      <dsp:txXfrm>
        <a:off x="57200" y="3487380"/>
        <a:ext cx="2297825" cy="9831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020D5E-0E43-8242-BAF1-AB7087384958}" type="datetimeFigureOut">
              <a:rPr lang="en-US" smtClean="0"/>
              <a:t>7/5/2023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3ACA1B-9D3F-AE4A-BEDB-648581126047}" type="slidenum">
              <a:rPr lang="en-US" smtClean="0"/>
              <a:t>‹#›</a:t>
            </a:fld>
            <a:endParaRPr lang="en-US"/>
          </a:p>
        </p:txBody>
      </p:sp>
    </p:spTree>
    <p:extLst>
      <p:ext uri="{BB962C8B-B14F-4D97-AF65-F5344CB8AC3E}">
        <p14:creationId xmlns:p14="http://schemas.microsoft.com/office/powerpoint/2010/main" val="3569400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597E5-5B4B-B543-8E87-B232C9047286}" type="datetimeFigureOut">
              <a:rPr lang="en-US" smtClean="0"/>
              <a:t>7/5/2023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5771B-BA24-5F4F-A764-C92460CC01A5}" type="slidenum">
              <a:rPr lang="en-US" smtClean="0"/>
              <a:t>‹#›</a:t>
            </a:fld>
            <a:endParaRPr lang="en-US"/>
          </a:p>
        </p:txBody>
      </p:sp>
    </p:spTree>
    <p:extLst>
      <p:ext uri="{BB962C8B-B14F-4D97-AF65-F5344CB8AC3E}">
        <p14:creationId xmlns:p14="http://schemas.microsoft.com/office/powerpoint/2010/main" val="1006523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all HCNs to our presentation today – Alberta Home Care Policy Revision 2023</a:t>
            </a:r>
          </a:p>
        </p:txBody>
      </p:sp>
      <p:sp>
        <p:nvSpPr>
          <p:cNvPr id="4" name="Slide Number Placeholder 3"/>
          <p:cNvSpPr>
            <a:spLocks noGrp="1"/>
          </p:cNvSpPr>
          <p:nvPr>
            <p:ph type="sldNum" sz="quarter" idx="5"/>
          </p:nvPr>
        </p:nvSpPr>
        <p:spPr/>
        <p:txBody>
          <a:bodyPr/>
          <a:lstStyle/>
          <a:p>
            <a:fld id="{7225771B-BA24-5F4F-A764-C92460CC01A5}" type="slidenum">
              <a:rPr lang="en-US" smtClean="0"/>
              <a:t>1</a:t>
            </a:fld>
            <a:endParaRPr lang="en-US"/>
          </a:p>
        </p:txBody>
      </p:sp>
    </p:spTree>
    <p:extLst>
      <p:ext uri="{BB962C8B-B14F-4D97-AF65-F5344CB8AC3E}">
        <p14:creationId xmlns:p14="http://schemas.microsoft.com/office/powerpoint/2010/main" val="96441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may use this if they want to create their own policy, Ex. IV Therapy in community</a:t>
            </a:r>
          </a:p>
          <a:p>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11</a:t>
            </a:fld>
            <a:endParaRPr lang="en-US"/>
          </a:p>
        </p:txBody>
      </p:sp>
    </p:spTree>
    <p:extLst>
      <p:ext uri="{BB962C8B-B14F-4D97-AF65-F5344CB8AC3E}">
        <p14:creationId xmlns:p14="http://schemas.microsoft.com/office/powerpoint/2010/main" val="3232903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Policy – Social Media</a:t>
            </a:r>
          </a:p>
          <a:p>
            <a:pPr marL="171450" indent="-171450">
              <a:buFont typeface="Arial" panose="020B0604020202020204" pitchFamily="34" charset="0"/>
              <a:buChar char="•"/>
            </a:pPr>
            <a:r>
              <a:rPr lang="en-US" dirty="0"/>
              <a:t>Encourage the participant to review and familiarize</a:t>
            </a:r>
          </a:p>
          <a:p>
            <a:pPr marL="171450" indent="-171450">
              <a:buFont typeface="Arial" panose="020B0604020202020204" pitchFamily="34" charset="0"/>
              <a:buChar char="•"/>
            </a:pPr>
            <a:r>
              <a:rPr lang="en-US" dirty="0"/>
              <a:t>48 New Policies and highlight a few that are most relevant to the present time</a:t>
            </a:r>
          </a:p>
        </p:txBody>
      </p:sp>
      <p:sp>
        <p:nvSpPr>
          <p:cNvPr id="4" name="Slide Number Placeholder 3"/>
          <p:cNvSpPr>
            <a:spLocks noGrp="1"/>
          </p:cNvSpPr>
          <p:nvPr>
            <p:ph type="sldNum" sz="quarter" idx="5"/>
          </p:nvPr>
        </p:nvSpPr>
        <p:spPr/>
        <p:txBody>
          <a:bodyPr/>
          <a:lstStyle/>
          <a:p>
            <a:fld id="{7225771B-BA24-5F4F-A764-C92460CC01A5}" type="slidenum">
              <a:rPr lang="en-US" smtClean="0"/>
              <a:t>14</a:t>
            </a:fld>
            <a:endParaRPr lang="en-US"/>
          </a:p>
        </p:txBody>
      </p:sp>
    </p:spTree>
    <p:extLst>
      <p:ext uri="{BB962C8B-B14F-4D97-AF65-F5344CB8AC3E}">
        <p14:creationId xmlns:p14="http://schemas.microsoft.com/office/powerpoint/2010/main" val="281258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baseline="0" dirty="0">
                <a:solidFill>
                  <a:srgbClr val="000000"/>
                </a:solidFill>
                <a:latin typeface="AAAAAQ+Calibri-Bold"/>
              </a:rPr>
              <a:t>Policy Rationale:</a:t>
            </a:r>
          </a:p>
          <a:p>
            <a:r>
              <a:rPr lang="en-US" sz="1600" dirty="0"/>
              <a:t>To ensure the delegation of nursing tasks to unregulated care providers is performed in a</a:t>
            </a:r>
          </a:p>
          <a:p>
            <a:r>
              <a:rPr lang="en-US" sz="1600" dirty="0"/>
              <a:t>manner that protects the client, the nurse and the unregulated care provider.</a:t>
            </a:r>
          </a:p>
        </p:txBody>
      </p:sp>
      <p:sp>
        <p:nvSpPr>
          <p:cNvPr id="4" name="Slide Number Placeholder 3"/>
          <p:cNvSpPr>
            <a:spLocks noGrp="1"/>
          </p:cNvSpPr>
          <p:nvPr>
            <p:ph type="sldNum" sz="quarter" idx="5"/>
          </p:nvPr>
        </p:nvSpPr>
        <p:spPr/>
        <p:txBody>
          <a:bodyPr/>
          <a:lstStyle/>
          <a:p>
            <a:fld id="{7225771B-BA24-5F4F-A764-C92460CC01A5}" type="slidenum">
              <a:rPr lang="en-US" smtClean="0"/>
              <a:t>15</a:t>
            </a:fld>
            <a:endParaRPr lang="en-US"/>
          </a:p>
        </p:txBody>
      </p:sp>
    </p:spTree>
    <p:extLst>
      <p:ext uri="{BB962C8B-B14F-4D97-AF65-F5344CB8AC3E}">
        <p14:creationId xmlns:p14="http://schemas.microsoft.com/office/powerpoint/2010/main" val="3308145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Policy Details:  </a:t>
            </a:r>
            <a:r>
              <a:rPr lang="en-US" sz="1600" dirty="0"/>
              <a:t>“In the present health care environment </a:t>
            </a:r>
            <a:r>
              <a:rPr lang="en-US" sz="1600" b="0" dirty="0"/>
              <a:t>collaboration</a:t>
            </a:r>
            <a:r>
              <a:rPr lang="en-US" sz="1600" dirty="0"/>
              <a:t> of the members of the health care team is</a:t>
            </a:r>
          </a:p>
          <a:p>
            <a:r>
              <a:rPr lang="en-US" sz="1600" dirty="0"/>
              <a:t>valued and encouraged. Well-functioning teams have shown great promise in delivering quality</a:t>
            </a:r>
          </a:p>
          <a:p>
            <a:r>
              <a:rPr lang="en-US" sz="1600" dirty="0"/>
              <a:t>care and contributing to patient safety.” (Pan-Canadian Planning Committee on Unregulated</a:t>
            </a:r>
          </a:p>
          <a:p>
            <a:r>
              <a:rPr lang="en-US" sz="1600" dirty="0"/>
              <a:t>Health Workers, 2008)</a:t>
            </a:r>
          </a:p>
        </p:txBody>
      </p:sp>
      <p:sp>
        <p:nvSpPr>
          <p:cNvPr id="4" name="Slide Number Placeholder 3"/>
          <p:cNvSpPr>
            <a:spLocks noGrp="1"/>
          </p:cNvSpPr>
          <p:nvPr>
            <p:ph type="sldNum" sz="quarter" idx="5"/>
          </p:nvPr>
        </p:nvSpPr>
        <p:spPr/>
        <p:txBody>
          <a:bodyPr/>
          <a:lstStyle/>
          <a:p>
            <a:fld id="{7225771B-BA24-5F4F-A764-C92460CC01A5}" type="slidenum">
              <a:rPr lang="en-US" smtClean="0"/>
              <a:t>16</a:t>
            </a:fld>
            <a:endParaRPr lang="en-US"/>
          </a:p>
        </p:txBody>
      </p:sp>
    </p:spTree>
    <p:extLst>
      <p:ext uri="{BB962C8B-B14F-4D97-AF65-F5344CB8AC3E}">
        <p14:creationId xmlns:p14="http://schemas.microsoft.com/office/powerpoint/2010/main" val="2149155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solidFill>
                  <a:srgbClr val="000000"/>
                </a:solidFill>
                <a:latin typeface="AAAAAS+Calibri-Italic"/>
              </a:rPr>
              <a:t>“Increasingly, health care aides are part of the staff mix. Clear job descriptions and educational programs to ensure the attainment of necessary competencies will increase trust in and respect for the health care aide. This will contribute to the integration of the health care aide as a valued member of the health care team. Effective communication is critical to ensure the sharing of necessary information between the health care aide and the nurse and to integrate the care activities.” Decision-Making Standards for Nurses in the Supervision of Health Care Aides”. </a:t>
            </a:r>
            <a:r>
              <a:rPr lang="en-US" sz="1800" b="0" i="0" u="none" strike="noStrike" baseline="0" dirty="0">
                <a:solidFill>
                  <a:srgbClr val="000000"/>
                </a:solidFill>
                <a:latin typeface="AAAAAG+Calibri"/>
              </a:rPr>
              <a:t>(College of Licensed Practical Nurses of Alberta and the College of Registered Nurses of Alberta, 2010, current as of 2023) </a:t>
            </a:r>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17</a:t>
            </a:fld>
            <a:endParaRPr lang="en-US"/>
          </a:p>
        </p:txBody>
      </p:sp>
    </p:spTree>
    <p:extLst>
      <p:ext uri="{BB962C8B-B14F-4D97-AF65-F5344CB8AC3E}">
        <p14:creationId xmlns:p14="http://schemas.microsoft.com/office/powerpoint/2010/main" val="104912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document defines:  </a:t>
            </a:r>
          </a:p>
          <a:p>
            <a:r>
              <a:rPr lang="en-US" sz="1600" b="1" dirty="0"/>
              <a:t>Assigning Care to the HCA </a:t>
            </a:r>
            <a:r>
              <a:rPr lang="en-US" sz="1600" dirty="0"/>
              <a:t>- Decision Tree Restricted Activity or Activity of Daily Living algorithm.  </a:t>
            </a:r>
          </a:p>
          <a:p>
            <a:r>
              <a:rPr lang="en-US" sz="1600" b="1" dirty="0"/>
              <a:t>Supervision of the HCA </a:t>
            </a:r>
            <a:r>
              <a:rPr lang="en-US" sz="1600" dirty="0"/>
              <a:t>– Nursing Assessment/Nursing Care Planning/Nursing Plan Implementation/Evaluation of Nursing Care</a:t>
            </a:r>
          </a:p>
          <a:p>
            <a:r>
              <a:rPr lang="en-US" sz="1600" b="1" dirty="0"/>
              <a:t>Guidance for other Care commonly provided by HCAs </a:t>
            </a:r>
            <a:r>
              <a:rPr lang="en-US" sz="1600" dirty="0"/>
              <a:t>– assistance with Medication/Vital Signs/Feeding/documentation by HCAs </a:t>
            </a:r>
          </a:p>
        </p:txBody>
      </p:sp>
      <p:sp>
        <p:nvSpPr>
          <p:cNvPr id="4" name="Slide Number Placeholder 3"/>
          <p:cNvSpPr>
            <a:spLocks noGrp="1"/>
          </p:cNvSpPr>
          <p:nvPr>
            <p:ph type="sldNum" sz="quarter" idx="5"/>
          </p:nvPr>
        </p:nvSpPr>
        <p:spPr/>
        <p:txBody>
          <a:bodyPr/>
          <a:lstStyle/>
          <a:p>
            <a:fld id="{7225771B-BA24-5F4F-A764-C92460CC01A5}" type="slidenum">
              <a:rPr lang="en-US" smtClean="0"/>
              <a:t>18</a:t>
            </a:fld>
            <a:endParaRPr lang="en-US"/>
          </a:p>
        </p:txBody>
      </p:sp>
    </p:spTree>
    <p:extLst>
      <p:ext uri="{BB962C8B-B14F-4D97-AF65-F5344CB8AC3E}">
        <p14:creationId xmlns:p14="http://schemas.microsoft.com/office/powerpoint/2010/main" val="908139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Indigenous people experience higher rates of chronic and</a:t>
            </a:r>
          </a:p>
          <a:p>
            <a:r>
              <a:rPr lang="en-US" dirty="0"/>
              <a:t>communicable diseases at much younger ages. The importance of early identification of</a:t>
            </a:r>
          </a:p>
          <a:p>
            <a:r>
              <a:rPr lang="en-US" dirty="0"/>
              <a:t>those who would benefit from a palliative approach to care is essential to ensure</a:t>
            </a:r>
          </a:p>
          <a:p>
            <a:r>
              <a:rPr lang="en-US" dirty="0"/>
              <a:t>optimal outcomes. Examples: Diabetes, COPD, Stroke , Hepatitis C, Arthritis, Dementia and Cancer</a:t>
            </a:r>
          </a:p>
        </p:txBody>
      </p:sp>
      <p:sp>
        <p:nvSpPr>
          <p:cNvPr id="4" name="Slide Number Placeholder 3"/>
          <p:cNvSpPr>
            <a:spLocks noGrp="1"/>
          </p:cNvSpPr>
          <p:nvPr>
            <p:ph type="sldNum" sz="quarter" idx="5"/>
          </p:nvPr>
        </p:nvSpPr>
        <p:spPr/>
        <p:txBody>
          <a:bodyPr/>
          <a:lstStyle/>
          <a:p>
            <a:fld id="{7225771B-BA24-5F4F-A764-C92460CC01A5}" type="slidenum">
              <a:rPr lang="en-US" smtClean="0"/>
              <a:t>20</a:t>
            </a:fld>
            <a:endParaRPr lang="en-US"/>
          </a:p>
        </p:txBody>
      </p:sp>
    </p:spTree>
    <p:extLst>
      <p:ext uri="{BB962C8B-B14F-4D97-AF65-F5344CB8AC3E}">
        <p14:creationId xmlns:p14="http://schemas.microsoft.com/office/powerpoint/2010/main" val="2473631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8.20.1:Creates opportunities for the nurse to engage in conversations with the</a:t>
            </a:r>
          </a:p>
          <a:p>
            <a:r>
              <a:rPr lang="en-US" dirty="0"/>
              <a:t>client and family. Conversations can be more meaningful, thoughtful and impactful, as they are pre-planned.</a:t>
            </a:r>
          </a:p>
          <a:p>
            <a:endParaRPr lang="en-US" dirty="0"/>
          </a:p>
          <a:p>
            <a:r>
              <a:rPr lang="en-US" dirty="0"/>
              <a:t>8.20.2. Advance care planning is a process that supports clients at any age or</a:t>
            </a:r>
          </a:p>
          <a:p>
            <a:r>
              <a:rPr lang="en-US" dirty="0"/>
              <a:t>stage of health in understanding and sharing their personal values, life goals and preferences</a:t>
            </a:r>
          </a:p>
          <a:p>
            <a:r>
              <a:rPr lang="en-US" dirty="0"/>
              <a:t>regarding future medical care. The goal is to help ensure that the</a:t>
            </a:r>
          </a:p>
          <a:p>
            <a:r>
              <a:rPr lang="en-US" dirty="0"/>
              <a:t>client receives the medical care that they wish to have.</a:t>
            </a:r>
          </a:p>
          <a:p>
            <a:endParaRPr lang="en-US" dirty="0"/>
          </a:p>
          <a:p>
            <a:r>
              <a:rPr lang="en-US" dirty="0"/>
              <a:t>8.20.3. Initial and ongoing assessments guided by evidence-based tools</a:t>
            </a:r>
          </a:p>
          <a:p>
            <a:r>
              <a:rPr lang="en-US" dirty="0"/>
              <a:t>provide a baseline and ensure the early detection of symptoms. This allows for high-quality and</a:t>
            </a:r>
          </a:p>
          <a:p>
            <a:r>
              <a:rPr lang="en-US" dirty="0"/>
              <a:t>timely symptom management and facilitates timely access to higher levels of care and</a:t>
            </a:r>
          </a:p>
          <a:p>
            <a:r>
              <a:rPr lang="en-US" dirty="0"/>
              <a:t>prevention activities.</a:t>
            </a:r>
          </a:p>
          <a:p>
            <a:endParaRPr lang="en-US" dirty="0"/>
          </a:p>
          <a:p>
            <a:r>
              <a:rPr lang="en-US" dirty="0"/>
              <a:t>8.20.4. Managing Symptoms: Palliative symptom management approaches disease and EOL in a wholistic manner, addressing</a:t>
            </a:r>
          </a:p>
          <a:p>
            <a:r>
              <a:rPr lang="en-US" dirty="0"/>
              <a:t>not only the physical aspect of symptoms but also the mental, emotional and spiritual</a:t>
            </a:r>
          </a:p>
          <a:p>
            <a:r>
              <a:rPr lang="en-US" dirty="0"/>
              <a:t>dimensions of suffering, for total symptom relief. </a:t>
            </a:r>
          </a:p>
          <a:p>
            <a:endParaRPr lang="en-US" dirty="0"/>
          </a:p>
          <a:p>
            <a:r>
              <a:rPr lang="en-US" dirty="0"/>
              <a:t>8.20.5. Preparing for End-of-Life :</a:t>
            </a:r>
          </a:p>
          <a:p>
            <a:r>
              <a:rPr lang="en-US" dirty="0"/>
              <a:t>The goal of EOL care is to </a:t>
            </a:r>
            <a:r>
              <a:rPr lang="en-US" dirty="0" err="1"/>
              <a:t>honour</a:t>
            </a:r>
            <a:r>
              <a:rPr lang="en-US" dirty="0"/>
              <a:t> and respect the client’s choices, wishes and goals of care. The dying</a:t>
            </a:r>
          </a:p>
          <a:p>
            <a:r>
              <a:rPr lang="en-US" dirty="0"/>
              <a:t>process is unique to the individual. The home care staff will provide</a:t>
            </a:r>
          </a:p>
          <a:p>
            <a:r>
              <a:rPr lang="en-US" dirty="0"/>
              <a:t>meaningful connections and ease the transition from life to death for the client and their</a:t>
            </a:r>
          </a:p>
          <a:p>
            <a:r>
              <a:rPr lang="en-US" dirty="0"/>
              <a:t>families.</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22</a:t>
            </a:fld>
            <a:endParaRPr lang="en-US"/>
          </a:p>
        </p:txBody>
      </p:sp>
    </p:spTree>
    <p:extLst>
      <p:ext uri="{BB962C8B-B14F-4D97-AF65-F5344CB8AC3E}">
        <p14:creationId xmlns:p14="http://schemas.microsoft.com/office/powerpoint/2010/main" val="298750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policy was identified by the Nurses at the 2022 Fall conference, recognizing that mental health has become an issue for Home Care staff and their families.  </a:t>
            </a:r>
          </a:p>
          <a:p>
            <a:r>
              <a:rPr lang="en-US" sz="1600" dirty="0"/>
              <a:t>Many factors have contributed to the increase in mental health issues most recently:  Covid related outcomes such as isolation of family and community; the discovery of unmarked graves at many Residential schools opening old wounds; intergenerational trauma; increase of alcohol and drugs use to cope; increasing demands of the job; and shortage of staff in communities to name a few.  </a:t>
            </a:r>
          </a:p>
        </p:txBody>
      </p:sp>
      <p:sp>
        <p:nvSpPr>
          <p:cNvPr id="4" name="Slide Number Placeholder 3"/>
          <p:cNvSpPr>
            <a:spLocks noGrp="1"/>
          </p:cNvSpPr>
          <p:nvPr>
            <p:ph type="sldNum" sz="quarter" idx="5"/>
          </p:nvPr>
        </p:nvSpPr>
        <p:spPr/>
        <p:txBody>
          <a:bodyPr/>
          <a:lstStyle/>
          <a:p>
            <a:fld id="{7225771B-BA24-5F4F-A764-C92460CC01A5}" type="slidenum">
              <a:rPr lang="en-US" smtClean="0"/>
              <a:t>23</a:t>
            </a:fld>
            <a:endParaRPr lang="en-US"/>
          </a:p>
        </p:txBody>
      </p:sp>
    </p:spTree>
    <p:extLst>
      <p:ext uri="{BB962C8B-B14F-4D97-AF65-F5344CB8AC3E}">
        <p14:creationId xmlns:p14="http://schemas.microsoft.com/office/powerpoint/2010/main" val="772107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Effects of Mental health in the Workplace:  </a:t>
            </a:r>
            <a:r>
              <a:rPr lang="en-US" sz="1600" dirty="0"/>
              <a:t>Mental health concerns can prevent employees from being fully focused and doing</a:t>
            </a:r>
          </a:p>
          <a:p>
            <a:r>
              <a:rPr lang="en-US" sz="1600" dirty="0"/>
              <a:t>their best work. An imbalance in employees’ well-being can lead to burnout, disengagement,</a:t>
            </a:r>
          </a:p>
          <a:p>
            <a:r>
              <a:rPr lang="en-US" sz="1600" dirty="0"/>
              <a:t>increased sick days and strained relationships in the workplace.</a:t>
            </a:r>
          </a:p>
          <a:p>
            <a:endParaRPr lang="en-US" sz="1600" dirty="0"/>
          </a:p>
          <a:p>
            <a:r>
              <a:rPr lang="en-US" sz="1600" b="1" i="0" u="none" strike="noStrike" baseline="0" dirty="0">
                <a:solidFill>
                  <a:srgbClr val="000000"/>
                </a:solidFill>
                <a:latin typeface="AAAAAG+Calibri"/>
              </a:rPr>
              <a:t>Signs and symptoms of an employee’s declining mental health</a:t>
            </a:r>
            <a:r>
              <a:rPr lang="en-US" sz="1600" b="0" i="0" u="none" strike="noStrike" baseline="0" dirty="0">
                <a:solidFill>
                  <a:srgbClr val="000000"/>
                </a:solidFill>
                <a:latin typeface="AAAAAG+Calibri"/>
              </a:rPr>
              <a:t>: • Changes in an employee’s work attitude, work habits or performance • Physical changes (fatigue, low activity, sleep difficulties) • Changes in personality or </a:t>
            </a:r>
            <a:r>
              <a:rPr lang="en-US" sz="1600" b="0" i="0" u="none" strike="noStrike" baseline="0" dirty="0" err="1">
                <a:solidFill>
                  <a:srgbClr val="000000"/>
                </a:solidFill>
                <a:latin typeface="AAAAAG+Calibri"/>
              </a:rPr>
              <a:t>behaviour</a:t>
            </a:r>
            <a:r>
              <a:rPr lang="en-US" sz="1600" b="0" i="0" u="none" strike="noStrike" baseline="0" dirty="0">
                <a:solidFill>
                  <a:srgbClr val="000000"/>
                </a:solidFill>
                <a:latin typeface="AAAAAG+Calibri"/>
              </a:rPr>
              <a:t> (lack of interest, listlessness, anger) • Changes in substance use (alcohol, nicotine) </a:t>
            </a:r>
            <a:endParaRPr lang="en-US" sz="1600" dirty="0"/>
          </a:p>
        </p:txBody>
      </p:sp>
      <p:sp>
        <p:nvSpPr>
          <p:cNvPr id="4" name="Slide Number Placeholder 3"/>
          <p:cNvSpPr>
            <a:spLocks noGrp="1"/>
          </p:cNvSpPr>
          <p:nvPr>
            <p:ph type="sldNum" sz="quarter" idx="5"/>
          </p:nvPr>
        </p:nvSpPr>
        <p:spPr/>
        <p:txBody>
          <a:bodyPr/>
          <a:lstStyle/>
          <a:p>
            <a:fld id="{7225771B-BA24-5F4F-A764-C92460CC01A5}" type="slidenum">
              <a:rPr lang="en-US" smtClean="0"/>
              <a:t>24</a:t>
            </a:fld>
            <a:endParaRPr lang="en-US"/>
          </a:p>
        </p:txBody>
      </p:sp>
    </p:spTree>
    <p:extLst>
      <p:ext uri="{BB962C8B-B14F-4D97-AF65-F5344CB8AC3E}">
        <p14:creationId xmlns:p14="http://schemas.microsoft.com/office/powerpoint/2010/main" val="106131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2</a:t>
            </a:fld>
            <a:endParaRPr lang="en-US"/>
          </a:p>
        </p:txBody>
      </p:sp>
    </p:spTree>
    <p:extLst>
      <p:ext uri="{BB962C8B-B14F-4D97-AF65-F5344CB8AC3E}">
        <p14:creationId xmlns:p14="http://schemas.microsoft.com/office/powerpoint/2010/main" val="3470995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Similar programs and studies show that providing prompt OCISM</a:t>
            </a:r>
            <a:br>
              <a:rPr lang="en-US" sz="1400" dirty="0"/>
            </a:br>
            <a:r>
              <a:rPr lang="en-US" sz="1400" dirty="0"/>
              <a:t>support to those involved in critical incidents results in enhanced recovery and faster recovery times. </a:t>
            </a:r>
          </a:p>
          <a:p>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25</a:t>
            </a:fld>
            <a:endParaRPr lang="en-US"/>
          </a:p>
        </p:txBody>
      </p:sp>
    </p:spTree>
    <p:extLst>
      <p:ext uri="{BB962C8B-B14F-4D97-AF65-F5344CB8AC3E}">
        <p14:creationId xmlns:p14="http://schemas.microsoft.com/office/powerpoint/2010/main" val="198405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They provide help with experiences, challenges and issues big or small, when feeling distressed,</a:t>
            </a:r>
          </a:p>
          <a:p>
            <a:r>
              <a:rPr lang="en-US" sz="1400" dirty="0"/>
              <a:t>or to help to find other wellness supports available in the area.</a:t>
            </a:r>
          </a:p>
          <a:p>
            <a:r>
              <a:rPr lang="en-US" sz="1400" dirty="0"/>
              <a:t>Both telephone (1-855-242-3310) and online chat services are available in English and French.</a:t>
            </a:r>
          </a:p>
          <a:p>
            <a:r>
              <a:rPr lang="en-US" sz="1400" dirty="0"/>
              <a:t>Telephone support is also available upon request in:</a:t>
            </a:r>
          </a:p>
          <a:p>
            <a:r>
              <a:rPr lang="en-US" sz="1400" dirty="0"/>
              <a:t>• Cree</a:t>
            </a:r>
          </a:p>
          <a:p>
            <a:r>
              <a:rPr lang="en-US" sz="1400" dirty="0"/>
              <a:t>• Ojibway (</a:t>
            </a:r>
            <a:r>
              <a:rPr lang="en-US" sz="1400" dirty="0" err="1"/>
              <a:t>Anishinaabemowin</a:t>
            </a:r>
            <a:r>
              <a:rPr lang="en-US" sz="1400" dirty="0"/>
              <a:t>)Policy 7.21. Employee Mental Health 563</a:t>
            </a:r>
          </a:p>
          <a:p>
            <a:r>
              <a:rPr lang="en-US" sz="1400" dirty="0"/>
              <a:t>Alberta FNIHCC Nursing Policy and Procedure Manual 2023</a:t>
            </a:r>
          </a:p>
          <a:p>
            <a:r>
              <a:rPr lang="en-US" sz="1400" dirty="0"/>
              <a:t>• Inuktitut</a:t>
            </a:r>
          </a:p>
          <a:p>
            <a:r>
              <a:rPr lang="en-US" sz="1400" dirty="0"/>
              <a:t>(Note: Supports in Cree, Ojibway and Inuktitut are not available 24/7, so you may need to call in</a:t>
            </a:r>
          </a:p>
          <a:p>
            <a:r>
              <a:rPr lang="en-US" sz="1400" dirty="0"/>
              <a:t>to find out the next time that a language speaker will be available.)</a:t>
            </a:r>
          </a:p>
        </p:txBody>
      </p:sp>
      <p:sp>
        <p:nvSpPr>
          <p:cNvPr id="4" name="Slide Number Placeholder 3"/>
          <p:cNvSpPr>
            <a:spLocks noGrp="1"/>
          </p:cNvSpPr>
          <p:nvPr>
            <p:ph type="sldNum" sz="quarter" idx="5"/>
          </p:nvPr>
        </p:nvSpPr>
        <p:spPr/>
        <p:txBody>
          <a:bodyPr/>
          <a:lstStyle/>
          <a:p>
            <a:fld id="{7225771B-BA24-5F4F-A764-C92460CC01A5}" type="slidenum">
              <a:rPr lang="en-US" smtClean="0"/>
              <a:t>26</a:t>
            </a:fld>
            <a:endParaRPr lang="en-US"/>
          </a:p>
        </p:txBody>
      </p:sp>
    </p:spTree>
    <p:extLst>
      <p:ext uri="{BB962C8B-B14F-4D97-AF65-F5344CB8AC3E}">
        <p14:creationId xmlns:p14="http://schemas.microsoft.com/office/powerpoint/2010/main" val="3872673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27</a:t>
            </a:fld>
            <a:endParaRPr lang="en-US"/>
          </a:p>
        </p:txBody>
      </p:sp>
    </p:spTree>
    <p:extLst>
      <p:ext uri="{BB962C8B-B14F-4D97-AF65-F5344CB8AC3E}">
        <p14:creationId xmlns:p14="http://schemas.microsoft.com/office/powerpoint/2010/main" val="29252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u="none" strike="noStrike" baseline="0" dirty="0">
                <a:solidFill>
                  <a:srgbClr val="000000"/>
                </a:solidFill>
                <a:latin typeface="AAAAAQ+Calibri-Bold"/>
              </a:rPr>
              <a:t>Process Guidelines: </a:t>
            </a:r>
          </a:p>
          <a:p>
            <a:r>
              <a:rPr lang="en-US" sz="1400" b="1" i="0" u="none" strike="noStrike" baseline="0" dirty="0">
                <a:solidFill>
                  <a:srgbClr val="000000"/>
                </a:solidFill>
                <a:latin typeface="AAAAAG+Calibri"/>
              </a:rPr>
              <a:t>The AFNHCCP/Community program will: </a:t>
            </a:r>
            <a:r>
              <a:rPr lang="en-US" sz="1400" b="0" i="0" u="none" strike="noStrike" baseline="0" dirty="0">
                <a:solidFill>
                  <a:srgbClr val="000000"/>
                </a:solidFill>
                <a:latin typeface="AAAAAG+Calibri"/>
              </a:rPr>
              <a:t>• Promote the mental well-being of all employees through: </a:t>
            </a:r>
            <a:r>
              <a:rPr lang="en-US" sz="1400" b="0" i="0" u="none" strike="noStrike" baseline="0" dirty="0">
                <a:solidFill>
                  <a:srgbClr val="000000"/>
                </a:solidFill>
                <a:latin typeface="AAAABA+CourierNewPSMT"/>
              </a:rPr>
              <a:t>o </a:t>
            </a:r>
            <a:r>
              <a:rPr lang="en-US" sz="1400" b="0" i="0" u="none" strike="noStrike" baseline="0" dirty="0">
                <a:solidFill>
                  <a:srgbClr val="000000"/>
                </a:solidFill>
                <a:latin typeface="AAAAAG+Calibri"/>
              </a:rPr>
              <a:t>Providing information and raising awareness about mental well-being. </a:t>
            </a:r>
            <a:r>
              <a:rPr lang="en-US" sz="1400" b="0" i="0" u="none" strike="noStrike" baseline="0" dirty="0">
                <a:solidFill>
                  <a:srgbClr val="000000"/>
                </a:solidFill>
                <a:latin typeface="AAAABA+CourierNewPSMT"/>
              </a:rPr>
              <a:t>o </a:t>
            </a:r>
            <a:r>
              <a:rPr lang="en-US" sz="1400" b="0" i="0" u="none" strike="noStrike" baseline="0" dirty="0">
                <a:solidFill>
                  <a:srgbClr val="000000"/>
                </a:solidFill>
                <a:latin typeface="AAAAAG+Calibri"/>
              </a:rPr>
              <a:t>Providing opportunities for employees to look after their mental well-being. </a:t>
            </a:r>
            <a:r>
              <a:rPr lang="en-US" sz="1400" b="0" i="0" u="none" strike="noStrike" baseline="0" dirty="0">
                <a:solidFill>
                  <a:srgbClr val="000000"/>
                </a:solidFill>
                <a:latin typeface="AAAABA+CourierNewPSMT"/>
              </a:rPr>
              <a:t>o </a:t>
            </a:r>
            <a:r>
              <a:rPr lang="en-US" sz="1400" b="0" i="0" u="none" strike="noStrike" baseline="0" dirty="0">
                <a:solidFill>
                  <a:srgbClr val="000000"/>
                </a:solidFill>
                <a:latin typeface="AAAAAG+Calibri"/>
              </a:rPr>
              <a:t>Promoting policies and practices that promote well-being. • Develop skills for managers and supervisors to: </a:t>
            </a:r>
            <a:r>
              <a:rPr lang="en-US" sz="1400" b="0" i="0" u="none" strike="noStrike" baseline="0" dirty="0">
                <a:solidFill>
                  <a:srgbClr val="000000"/>
                </a:solidFill>
                <a:latin typeface="AAAABA+CourierNewPSMT"/>
              </a:rPr>
              <a:t>o </a:t>
            </a:r>
            <a:r>
              <a:rPr lang="en-US" sz="1400" b="0" i="0" u="none" strike="noStrike" baseline="0" dirty="0">
                <a:solidFill>
                  <a:srgbClr val="000000"/>
                </a:solidFill>
                <a:latin typeface="AAAAAG+Calibri"/>
              </a:rPr>
              <a:t>Promote the mental well-being of employees. </a:t>
            </a:r>
            <a:r>
              <a:rPr lang="en-US" sz="1400" b="0" i="0" u="none" strike="noStrike" baseline="0" dirty="0">
                <a:solidFill>
                  <a:srgbClr val="000000"/>
                </a:solidFill>
                <a:latin typeface="AAAABA+CourierNewPSMT"/>
              </a:rPr>
              <a:t>o </a:t>
            </a:r>
            <a:r>
              <a:rPr lang="en-US" sz="1400" b="0" i="0" u="none" strike="noStrike" baseline="0" dirty="0">
                <a:solidFill>
                  <a:srgbClr val="000000"/>
                </a:solidFill>
                <a:latin typeface="AAAAAG+Calibri"/>
              </a:rPr>
              <a:t>Deal with issues around mental health and stress effectively. </a:t>
            </a:r>
          </a:p>
          <a:p>
            <a:r>
              <a:rPr lang="en-US" sz="1400" b="1" i="0" u="none" strike="noStrike" baseline="0" dirty="0">
                <a:solidFill>
                  <a:srgbClr val="000000"/>
                </a:solidFill>
                <a:latin typeface="AAAAAG+Calibri"/>
              </a:rPr>
              <a:t>The AFNHCCP/Community managers will: </a:t>
            </a:r>
            <a:r>
              <a:rPr lang="en-US" sz="1400" b="0" i="0" u="none" strike="noStrike" baseline="0" dirty="0">
                <a:solidFill>
                  <a:srgbClr val="000000"/>
                </a:solidFill>
                <a:latin typeface="AAAAAG+Calibri"/>
              </a:rPr>
              <a:t>• Ensure good communication, especially in times of change. • Ensure employees are fully trained to do their jobs and are provided professional development opportunities as needed and available. • Monitor workloads, overtime requirements and vacation allotments. • Attend training to recognize and deal with harassment and bullying. • Support employees experiencing stress in their personal lives (e.g., bereavement, divorce, illness, etc.). • Provide flexible work schedules where possible. • Support employees who have been on sick leave and help to facilitate their return to work. • Monitor and review the effectiveness of measures to relieve stress. The </a:t>
            </a:r>
            <a:r>
              <a:rPr lang="en-US" sz="1400" b="1" i="0" u="none" strike="noStrike" baseline="0" dirty="0">
                <a:solidFill>
                  <a:srgbClr val="000000"/>
                </a:solidFill>
                <a:latin typeface="AAAAAG+Calibri"/>
              </a:rPr>
              <a:t>AFNHCCP/Community employees will: </a:t>
            </a:r>
            <a:r>
              <a:rPr lang="en-US" sz="1400" b="0" i="0" u="none" strike="noStrike" baseline="0" dirty="0">
                <a:solidFill>
                  <a:srgbClr val="000000"/>
                </a:solidFill>
                <a:latin typeface="AAAAAG+Calibri"/>
              </a:rPr>
              <a:t>• Bring issues of concern to health and safety representatives, occupational health representatives and/or managers as soon as they are recognized. • Access the OCISM program/Hope for Wellness as needed. • Be aware of and follow all workplace policies around bullying and harassment. • Promote their mental well-being (e.g., diet, exercise, meditation). </a:t>
            </a:r>
            <a:endParaRPr lang="en-US" sz="1400" dirty="0"/>
          </a:p>
          <a:p>
            <a:endParaRPr lang="en-US" dirty="0"/>
          </a:p>
          <a:p>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28</a:t>
            </a:fld>
            <a:endParaRPr lang="en-US"/>
          </a:p>
        </p:txBody>
      </p:sp>
    </p:spTree>
    <p:extLst>
      <p:ext uri="{BB962C8B-B14F-4D97-AF65-F5344CB8AC3E}">
        <p14:creationId xmlns:p14="http://schemas.microsoft.com/office/powerpoint/2010/main" val="3266186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Nurse authorizer, Case management and initial assessment</a:t>
            </a:r>
          </a:p>
        </p:txBody>
      </p:sp>
      <p:sp>
        <p:nvSpPr>
          <p:cNvPr id="4" name="Slide Number Placeholder 3"/>
          <p:cNvSpPr>
            <a:spLocks noGrp="1"/>
          </p:cNvSpPr>
          <p:nvPr>
            <p:ph type="sldNum" sz="quarter" idx="5"/>
          </p:nvPr>
        </p:nvSpPr>
        <p:spPr/>
        <p:txBody>
          <a:bodyPr/>
          <a:lstStyle/>
          <a:p>
            <a:fld id="{7225771B-BA24-5F4F-A764-C92460CC01A5}" type="slidenum">
              <a:rPr lang="en-US" smtClean="0"/>
              <a:t>29</a:t>
            </a:fld>
            <a:endParaRPr lang="en-US"/>
          </a:p>
        </p:txBody>
      </p:sp>
    </p:spTree>
    <p:extLst>
      <p:ext uri="{BB962C8B-B14F-4D97-AF65-F5344CB8AC3E}">
        <p14:creationId xmlns:p14="http://schemas.microsoft.com/office/powerpoint/2010/main" val="182264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Visit Sign In (albertahealthservices.ca)</a:t>
            </a:r>
          </a:p>
          <a:p>
            <a:r>
              <a:rPr lang="en-US" dirty="0"/>
              <a:t>Click on ‘register’</a:t>
            </a:r>
          </a:p>
          <a:p>
            <a:r>
              <a:rPr lang="en-US" dirty="0"/>
              <a:t>Fill out registration fields to the best of your ability</a:t>
            </a:r>
          </a:p>
          <a:p>
            <a:r>
              <a:rPr lang="en-US" dirty="0"/>
              <a:t>Under ‘classification’</a:t>
            </a:r>
          </a:p>
          <a:p>
            <a:r>
              <a:rPr lang="en-US" dirty="0"/>
              <a:t>Choose most appropriate AHS zone for your home care office</a:t>
            </a:r>
          </a:p>
          <a:p>
            <a:r>
              <a:rPr lang="en-US" dirty="0"/>
              <a:t>Scroll through organization and select ‘First Nations Home Care Offices’</a:t>
            </a:r>
          </a:p>
          <a:p>
            <a:r>
              <a:rPr lang="en-US" dirty="0"/>
              <a:t>Select ‘Home Living’ care stream</a:t>
            </a:r>
          </a:p>
          <a:p>
            <a:r>
              <a:rPr lang="en-US" dirty="0"/>
              <a:t>Choose most appropriate occupation for your position</a:t>
            </a:r>
          </a:p>
          <a:p>
            <a:r>
              <a:rPr lang="en-US" dirty="0"/>
              <a:t>Once Signed-in, to access Lippincott Procedures:</a:t>
            </a:r>
          </a:p>
          <a:p>
            <a:r>
              <a:rPr lang="en-US" dirty="0"/>
              <a:t>Click on Learning drop down menu</a:t>
            </a:r>
          </a:p>
          <a:p>
            <a:r>
              <a:rPr lang="en-US" dirty="0"/>
              <a:t>Select Education</a:t>
            </a:r>
          </a:p>
          <a:p>
            <a:r>
              <a:rPr lang="en-US" dirty="0"/>
              <a:t>Lippincott Procedures is listed under Additional Resources</a:t>
            </a:r>
          </a:p>
        </p:txBody>
      </p:sp>
      <p:sp>
        <p:nvSpPr>
          <p:cNvPr id="4" name="Slide Number Placeholder 3"/>
          <p:cNvSpPr>
            <a:spLocks noGrp="1"/>
          </p:cNvSpPr>
          <p:nvPr>
            <p:ph type="sldNum" sz="quarter" idx="5"/>
          </p:nvPr>
        </p:nvSpPr>
        <p:spPr/>
        <p:txBody>
          <a:bodyPr/>
          <a:lstStyle/>
          <a:p>
            <a:fld id="{7225771B-BA24-5F4F-A764-C92460CC01A5}" type="slidenum">
              <a:rPr lang="en-US" smtClean="0"/>
              <a:t>30</a:t>
            </a:fld>
            <a:endParaRPr lang="en-US"/>
          </a:p>
        </p:txBody>
      </p:sp>
    </p:spTree>
    <p:extLst>
      <p:ext uri="{BB962C8B-B14F-4D97-AF65-F5344CB8AC3E}">
        <p14:creationId xmlns:p14="http://schemas.microsoft.com/office/powerpoint/2010/main" val="3737073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33</a:t>
            </a:fld>
            <a:endParaRPr lang="en-US"/>
          </a:p>
        </p:txBody>
      </p:sp>
    </p:spTree>
    <p:extLst>
      <p:ext uri="{BB962C8B-B14F-4D97-AF65-F5344CB8AC3E}">
        <p14:creationId xmlns:p14="http://schemas.microsoft.com/office/powerpoint/2010/main" val="332807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AAAAG+Calibri"/>
              </a:rPr>
              <a:t>The Regional Home Care Program and the Home and Community Care Nurses Working Group (HCCNWG) will adapt any further revisions to the policies for distribution to the First Nation communities. </a:t>
            </a:r>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4</a:t>
            </a:fld>
            <a:endParaRPr lang="en-US"/>
          </a:p>
        </p:txBody>
      </p:sp>
    </p:spTree>
    <p:extLst>
      <p:ext uri="{BB962C8B-B14F-4D97-AF65-F5344CB8AC3E}">
        <p14:creationId xmlns:p14="http://schemas.microsoft.com/office/powerpoint/2010/main" val="194380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group is to advise and consult with the Regional HCCP team and with home care staff in the communities to work toward coordinated implementation the FNHCCP. </a:t>
            </a:r>
          </a:p>
          <a:p>
            <a:r>
              <a:rPr lang="en-US" dirty="0"/>
              <a:t>The group membership comprised of 2 nurses from each treaty area and 2 members of the Regional Home Care team. The group was formed in 2013 and last met in 2017.  </a:t>
            </a:r>
          </a:p>
        </p:txBody>
      </p:sp>
      <p:sp>
        <p:nvSpPr>
          <p:cNvPr id="4" name="Slide Number Placeholder 3"/>
          <p:cNvSpPr>
            <a:spLocks noGrp="1"/>
          </p:cNvSpPr>
          <p:nvPr>
            <p:ph type="sldNum" sz="quarter" idx="5"/>
          </p:nvPr>
        </p:nvSpPr>
        <p:spPr/>
        <p:txBody>
          <a:bodyPr/>
          <a:lstStyle/>
          <a:p>
            <a:fld id="{7225771B-BA24-5F4F-A764-C92460CC01A5}" type="slidenum">
              <a:rPr lang="en-US" smtClean="0"/>
              <a:t>5</a:t>
            </a:fld>
            <a:endParaRPr lang="en-US"/>
          </a:p>
        </p:txBody>
      </p:sp>
    </p:spTree>
    <p:extLst>
      <p:ext uri="{BB962C8B-B14F-4D97-AF65-F5344CB8AC3E}">
        <p14:creationId xmlns:p14="http://schemas.microsoft.com/office/powerpoint/2010/main" val="251085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6</a:t>
            </a:fld>
            <a:endParaRPr lang="en-US"/>
          </a:p>
        </p:txBody>
      </p:sp>
    </p:spTree>
    <p:extLst>
      <p:ext uri="{BB962C8B-B14F-4D97-AF65-F5344CB8AC3E}">
        <p14:creationId xmlns:p14="http://schemas.microsoft.com/office/powerpoint/2010/main" val="312918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a:solidFill>
                  <a:srgbClr val="000000"/>
                </a:solidFill>
                <a:effectLst/>
                <a:latin typeface="Calibri" panose="020F0502020204030204" pitchFamily="34" charset="0"/>
              </a:rPr>
              <a:t>Alberta Regional Home and Community Care identified the need to provide communities with an updated </a:t>
            </a:r>
            <a:br>
              <a:rPr lang="en-US" sz="1600" b="0" i="0" dirty="0">
                <a:solidFill>
                  <a:srgbClr val="000000"/>
                </a:solidFill>
                <a:effectLst/>
                <a:latin typeface="Calibri" panose="020F0502020204030204" pitchFamily="34" charset="0"/>
              </a:rPr>
            </a:br>
            <a:r>
              <a:rPr lang="en-US" sz="1600" b="0" i="0" dirty="0">
                <a:solidFill>
                  <a:srgbClr val="000000"/>
                </a:solidFill>
                <a:effectLst/>
                <a:latin typeface="Calibri" panose="020F0502020204030204" pitchFamily="34" charset="0"/>
              </a:rPr>
              <a:t>concise resource, recognizing the changing needs of the clients and staff and reflecting current nursing practice and issues. </a:t>
            </a:r>
          </a:p>
          <a:p>
            <a:r>
              <a:rPr lang="en-US" sz="1600" b="0" i="0" dirty="0">
                <a:solidFill>
                  <a:srgbClr val="000000"/>
                </a:solidFill>
                <a:effectLst/>
                <a:latin typeface="Calibri" panose="020F0502020204030204" pitchFamily="34" charset="0"/>
              </a:rPr>
              <a:t>Regional Home and Community Care revised and edited the 2002 Policy version to provide clarity and up-to-date information and address any errors or omissions. </a:t>
            </a:r>
          </a:p>
          <a:p>
            <a:r>
              <a:rPr lang="en-US" sz="1600" b="0" i="0" dirty="0">
                <a:solidFill>
                  <a:srgbClr val="000000"/>
                </a:solidFill>
                <a:effectLst/>
                <a:latin typeface="Calibri" panose="020F0502020204030204" pitchFamily="34" charset="0"/>
              </a:rPr>
              <a:t>The process used was as follows:  See Slide </a:t>
            </a:r>
          </a:p>
        </p:txBody>
      </p:sp>
      <p:sp>
        <p:nvSpPr>
          <p:cNvPr id="4" name="Slide Number Placeholder 3"/>
          <p:cNvSpPr>
            <a:spLocks noGrp="1"/>
          </p:cNvSpPr>
          <p:nvPr>
            <p:ph type="sldNum" sz="quarter" idx="5"/>
          </p:nvPr>
        </p:nvSpPr>
        <p:spPr/>
        <p:txBody>
          <a:bodyPr/>
          <a:lstStyle/>
          <a:p>
            <a:fld id="{7225771B-BA24-5F4F-A764-C92460CC01A5}" type="slidenum">
              <a:rPr lang="en-US" smtClean="0"/>
              <a:t>7</a:t>
            </a:fld>
            <a:endParaRPr lang="en-US"/>
          </a:p>
        </p:txBody>
      </p:sp>
    </p:spTree>
    <p:extLst>
      <p:ext uri="{BB962C8B-B14F-4D97-AF65-F5344CB8AC3E}">
        <p14:creationId xmlns:p14="http://schemas.microsoft.com/office/powerpoint/2010/main" val="1355668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AAAAAQ+Calibri-Bold"/>
              </a:rPr>
              <a:t>Note for Users; </a:t>
            </a:r>
            <a:r>
              <a:rPr lang="en-US" sz="1800" b="0" i="0" u="none" strike="noStrike" baseline="0" dirty="0">
                <a:solidFill>
                  <a:srgbClr val="000000"/>
                </a:solidFill>
                <a:latin typeface="AAAAAG+Calibri"/>
              </a:rPr>
              <a:t>Please note that the 2023 Policies has been developed to reflect best practices and information at the time of writing. Therefore, it is the responsibility of those users of this manual to ensure they keep current on new policies for future needs. Home Care programs that are transferred to the Band have the choice to adapt, adopt or create their own policies based on their individual community needs. </a:t>
            </a:r>
          </a:p>
          <a:p>
            <a:endParaRPr lang="en-US" sz="1800" b="1" i="0" u="none" strike="noStrike" baseline="0" dirty="0">
              <a:solidFill>
                <a:srgbClr val="000000"/>
              </a:solidFill>
              <a:latin typeface="AAAAAG+Calibri"/>
            </a:endParaRPr>
          </a:p>
          <a:p>
            <a:r>
              <a:rPr lang="en-US" sz="1800" b="0" i="0" u="none" strike="noStrike" baseline="0" dirty="0">
                <a:solidFill>
                  <a:srgbClr val="000000"/>
                </a:solidFill>
                <a:latin typeface="AAAAAG+Calibri"/>
              </a:rPr>
              <a:t>I would like to reinforce that services provided to clients must be covered under </a:t>
            </a:r>
            <a:r>
              <a:rPr lang="en-US" sz="1800" b="1" i="0" u="none" strike="noStrike" baseline="0" dirty="0">
                <a:solidFill>
                  <a:srgbClr val="000000"/>
                </a:solidFill>
                <a:latin typeface="AAAAAG+Calibri"/>
              </a:rPr>
              <a:t>a policy </a:t>
            </a:r>
            <a:r>
              <a:rPr lang="en-US" sz="1800" b="0" i="0" u="none" strike="noStrike" baseline="0" dirty="0">
                <a:solidFill>
                  <a:srgbClr val="000000"/>
                </a:solidFill>
                <a:latin typeface="AAAAAG+Calibri"/>
              </a:rPr>
              <a:t>and coincide with the </a:t>
            </a:r>
            <a:r>
              <a:rPr lang="en-US" sz="1800" b="1" i="0" u="none" strike="noStrike" baseline="0" dirty="0">
                <a:solidFill>
                  <a:srgbClr val="000000"/>
                </a:solidFill>
                <a:latin typeface="AAAAAG+Calibri"/>
              </a:rPr>
              <a:t>provider’s scope of practice</a:t>
            </a:r>
            <a:r>
              <a:rPr lang="en-US" sz="1800" b="0" i="0" u="none" strike="noStrike" baseline="0" dirty="0">
                <a:solidFill>
                  <a:srgbClr val="000000"/>
                </a:solidFill>
                <a:latin typeface="AAAAAG+Calibri"/>
              </a:rPr>
              <a:t>.</a:t>
            </a:r>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8</a:t>
            </a:fld>
            <a:endParaRPr lang="en-US"/>
          </a:p>
        </p:txBody>
      </p:sp>
    </p:spTree>
    <p:extLst>
      <p:ext uri="{BB962C8B-B14F-4D97-AF65-F5344CB8AC3E}">
        <p14:creationId xmlns:p14="http://schemas.microsoft.com/office/powerpoint/2010/main" val="78108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225771B-BA24-5F4F-A764-C92460CC01A5}" type="slidenum">
              <a:rPr lang="en-US" smtClean="0"/>
              <a:t>9</a:t>
            </a:fld>
            <a:endParaRPr lang="en-US"/>
          </a:p>
        </p:txBody>
      </p:sp>
    </p:spTree>
    <p:extLst>
      <p:ext uri="{BB962C8B-B14F-4D97-AF65-F5344CB8AC3E}">
        <p14:creationId xmlns:p14="http://schemas.microsoft.com/office/powerpoint/2010/main" val="382501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AAAAG+Calibri"/>
              </a:rPr>
              <a:t>Program management has the responsibility of updating or implementing the approved policies and always ensuring adherence. </a:t>
            </a:r>
          </a:p>
          <a:p>
            <a:r>
              <a:rPr lang="en-US" sz="1800" b="0" i="0" u="none" strike="noStrike" baseline="0" dirty="0">
                <a:solidFill>
                  <a:srgbClr val="000000"/>
                </a:solidFill>
                <a:latin typeface="AAAAAG+Calibri"/>
              </a:rPr>
              <a:t>Program management is also responsible for monitoring, reviewing, and updating policies on a regular basis. Program staff are responsible for knowing the policies and adhering to them in their daily activities. Both Program management and staff participate in the review and revision of policies. </a:t>
            </a:r>
            <a:endParaRPr lang="en-US" dirty="0"/>
          </a:p>
        </p:txBody>
      </p:sp>
      <p:sp>
        <p:nvSpPr>
          <p:cNvPr id="4" name="Slide Number Placeholder 3"/>
          <p:cNvSpPr>
            <a:spLocks noGrp="1"/>
          </p:cNvSpPr>
          <p:nvPr>
            <p:ph type="sldNum" sz="quarter" idx="5"/>
          </p:nvPr>
        </p:nvSpPr>
        <p:spPr/>
        <p:txBody>
          <a:bodyPr/>
          <a:lstStyle/>
          <a:p>
            <a:fld id="{7225771B-BA24-5F4F-A764-C92460CC01A5}" type="slidenum">
              <a:rPr lang="en-US" smtClean="0"/>
              <a:t>10</a:t>
            </a:fld>
            <a:endParaRPr lang="en-US"/>
          </a:p>
        </p:txBody>
      </p:sp>
    </p:spTree>
    <p:extLst>
      <p:ext uri="{BB962C8B-B14F-4D97-AF65-F5344CB8AC3E}">
        <p14:creationId xmlns:p14="http://schemas.microsoft.com/office/powerpoint/2010/main" val="3834216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lang="en-US"/>
          </a:p>
        </p:txBody>
      </p:sp>
      <p:sp>
        <p:nvSpPr>
          <p:cNvPr id="7" name="TextBox 6"/>
          <p:cNvSpPr txBox="1"/>
          <p:nvPr userDrawn="1"/>
        </p:nvSpPr>
        <p:spPr>
          <a:xfrm>
            <a:off x="267385" y="6683939"/>
            <a:ext cx="184666" cy="369332"/>
          </a:xfrm>
          <a:prstGeom prst="rect">
            <a:avLst/>
          </a:prstGeom>
          <a:noFill/>
        </p:spPr>
        <p:txBody>
          <a:bodyPr wrap="none" rtlCol="0">
            <a:spAutoFit/>
          </a:bodyPr>
          <a:lstStyle/>
          <a:p>
            <a:endParaRPr lang="en-US" dirty="0"/>
          </a:p>
        </p:txBody>
      </p:sp>
      <p:pic>
        <p:nvPicPr>
          <p:cNvPr id="9" name="Picture 8" descr="JNT-19-0099-CIRNAC-ISC-4x3-e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40"/>
            <a:ext cx="9144000" cy="6855715"/>
          </a:xfrm>
          <a:prstGeom prst="rect">
            <a:avLst/>
          </a:prstGeom>
        </p:spPr>
      </p:pic>
    </p:spTree>
    <p:extLst>
      <p:ext uri="{BB962C8B-B14F-4D97-AF65-F5344CB8AC3E}">
        <p14:creationId xmlns:p14="http://schemas.microsoft.com/office/powerpoint/2010/main" val="324060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37D0E791-2CC0-684E-8EAF-FADA6AEE96D0}" type="datetime1">
              <a:rPr lang="en-CA" smtClean="0"/>
              <a:t>2023-07-05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426856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A177C54F-2934-ED42-B429-E995105E2CB9}" type="datetime1">
              <a:rPr lang="en-CA" smtClean="0"/>
              <a:t>2023-07-05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17357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D0CA2ADE-90CE-B141-8863-BD6153513F7D}" type="datetime1">
              <a:rPr lang="en-CA" smtClean="0"/>
              <a:t>2023-07-05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53290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3C8E3BE8-0512-5B45-BC7A-0C06CA0C5EBB}" type="datetime1">
              <a:rPr lang="en-CA" smtClean="0"/>
              <a:t>2023-07-05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253544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Date Placeholder 4"/>
          <p:cNvSpPr>
            <a:spLocks noGrp="1"/>
          </p:cNvSpPr>
          <p:nvPr>
            <p:ph type="dt" sz="half" idx="10"/>
          </p:nvPr>
        </p:nvSpPr>
        <p:spPr/>
        <p:txBody>
          <a:bodyPr/>
          <a:lstStyle/>
          <a:p>
            <a:fld id="{A8922F80-B145-9842-A5E9-647735A3B45C}" type="datetime1">
              <a:rPr lang="en-CA" smtClean="0"/>
              <a:t>2023-07-05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89497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Date Placeholder 6"/>
          <p:cNvSpPr>
            <a:spLocks noGrp="1"/>
          </p:cNvSpPr>
          <p:nvPr>
            <p:ph type="dt" sz="half" idx="10"/>
          </p:nvPr>
        </p:nvSpPr>
        <p:spPr/>
        <p:txBody>
          <a:bodyPr/>
          <a:lstStyle/>
          <a:p>
            <a:fld id="{C70639B3-F52B-1544-8387-E2FDC25C5075}" type="datetime1">
              <a:rPr lang="en-CA" smtClean="0"/>
              <a:t>2023-07-05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50545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Date Placeholder 2"/>
          <p:cNvSpPr>
            <a:spLocks noGrp="1"/>
          </p:cNvSpPr>
          <p:nvPr>
            <p:ph type="dt" sz="half" idx="10"/>
          </p:nvPr>
        </p:nvSpPr>
        <p:spPr/>
        <p:txBody>
          <a:bodyPr/>
          <a:lstStyle/>
          <a:p>
            <a:fld id="{63936953-4B8A-DE43-AF52-711CDB35C0D2}" type="datetime1">
              <a:rPr lang="en-CA" smtClean="0"/>
              <a:t>2023-07-05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3745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BD897-D6AC-F349-93BB-6104B3E6FA39}" type="datetime1">
              <a:rPr lang="en-CA" smtClean="0"/>
              <a:t>2023-07-05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6944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6CD3688-F0D6-4D4A-8C58-7AFB0A368C4E}" type="datetime1">
              <a:rPr lang="en-CA" smtClean="0"/>
              <a:t>2023-07-05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39921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88238864-5ED5-814B-B788-DB719855B5BF}" type="datetime1">
              <a:rPr lang="en-CA" smtClean="0"/>
              <a:t>2023-07-05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82205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17BC5-4A79-6D46-9F92-66C5B60DC4A3}" type="datetime1">
              <a:rPr lang="en-CA" smtClean="0"/>
              <a:t>2023-07-05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6514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972F3-B1E1-8448-A5D8-C083B140CC35}" type="slidenum">
              <a:rPr lang="en-US" smtClean="0"/>
              <a:t>‹#›</a:t>
            </a:fld>
            <a:endParaRPr lang="en-US" dirty="0"/>
          </a:p>
        </p:txBody>
      </p:sp>
      <p:pic>
        <p:nvPicPr>
          <p:cNvPr id="10" name="Picture 9" descr="JNT-19-0099-CIRNAC-ISC-4x3-P2-en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140"/>
            <a:ext cx="9144000" cy="6855715"/>
          </a:xfrm>
          <a:prstGeom prst="rect">
            <a:avLst/>
          </a:prstGeom>
        </p:spPr>
      </p:pic>
    </p:spTree>
    <p:extLst>
      <p:ext uri="{BB962C8B-B14F-4D97-AF65-F5344CB8AC3E}">
        <p14:creationId xmlns:p14="http://schemas.microsoft.com/office/powerpoint/2010/main" val="152581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66" y="1338712"/>
            <a:ext cx="7772400" cy="1470025"/>
          </a:xfrm>
        </p:spPr>
        <p:txBody>
          <a:bodyPr anchor="t" anchorCtr="0">
            <a:noAutofit/>
          </a:bodyPr>
          <a:lstStyle/>
          <a:p>
            <a:r>
              <a:rPr lang="en-US" b="1" dirty="0">
                <a:solidFill>
                  <a:srgbClr val="3D3F58"/>
                </a:solidFill>
                <a:latin typeface="Arial"/>
              </a:rPr>
              <a:t>Alberta Home Care Policy Revision 2023</a:t>
            </a:r>
          </a:p>
        </p:txBody>
      </p:sp>
      <p:sp>
        <p:nvSpPr>
          <p:cNvPr id="3" name="Subtitle 2"/>
          <p:cNvSpPr>
            <a:spLocks noGrp="1"/>
          </p:cNvSpPr>
          <p:nvPr>
            <p:ph type="subTitle" idx="1"/>
          </p:nvPr>
        </p:nvSpPr>
        <p:spPr>
          <a:xfrm>
            <a:off x="464349" y="2808737"/>
            <a:ext cx="6400800" cy="1265112"/>
          </a:xfrm>
        </p:spPr>
        <p:txBody>
          <a:bodyPr>
            <a:normAutofit lnSpcReduction="10000"/>
          </a:bodyPr>
          <a:lstStyle/>
          <a:p>
            <a:pPr algn="l"/>
            <a:endParaRPr lang="en-US" sz="1400" dirty="0">
              <a:solidFill>
                <a:srgbClr val="3F4040"/>
              </a:solidFill>
              <a:latin typeface="Arial"/>
            </a:endParaRPr>
          </a:p>
          <a:p>
            <a:pPr algn="l"/>
            <a:endParaRPr lang="en-US" sz="1400" dirty="0">
              <a:solidFill>
                <a:srgbClr val="3F4040"/>
              </a:solidFill>
              <a:latin typeface="Arial"/>
            </a:endParaRPr>
          </a:p>
          <a:p>
            <a:pPr algn="l"/>
            <a:r>
              <a:rPr lang="en-US" sz="1400" dirty="0">
                <a:solidFill>
                  <a:srgbClr val="3F4040"/>
                </a:solidFill>
                <a:latin typeface="Arial"/>
              </a:rPr>
              <a:t>Marie Caluttung, BScN RN, Home Care Nurse Advisor </a:t>
            </a:r>
          </a:p>
          <a:p>
            <a:pPr algn="l"/>
            <a:r>
              <a:rPr lang="en-US" sz="1400" dirty="0">
                <a:solidFill>
                  <a:srgbClr val="3F4040"/>
                </a:solidFill>
                <a:latin typeface="Arial"/>
              </a:rPr>
              <a:t>Pam Tailfeathers Buffalo, BN MSc RN, Special Projects </a:t>
            </a:r>
          </a:p>
          <a:p>
            <a:pPr algn="l"/>
            <a:r>
              <a:rPr lang="en-US" sz="1400" dirty="0">
                <a:solidFill>
                  <a:srgbClr val="3F4040"/>
                </a:solidFill>
                <a:latin typeface="Arial"/>
              </a:rPr>
              <a:t>July 6, 2023</a:t>
            </a:r>
          </a:p>
          <a:p>
            <a:pPr algn="l"/>
            <a:endParaRPr lang="en-US" sz="1400" dirty="0">
              <a:solidFill>
                <a:srgbClr val="3F4040"/>
              </a:solidFill>
              <a:latin typeface="Arial"/>
            </a:endParaRPr>
          </a:p>
        </p:txBody>
      </p:sp>
    </p:spTree>
    <p:extLst>
      <p:ext uri="{BB962C8B-B14F-4D97-AF65-F5344CB8AC3E}">
        <p14:creationId xmlns:p14="http://schemas.microsoft.com/office/powerpoint/2010/main" val="207356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155E-A361-90A6-839B-D4FA199383EF}"/>
              </a:ext>
            </a:extLst>
          </p:cNvPr>
          <p:cNvSpPr>
            <a:spLocks noGrp="1"/>
          </p:cNvSpPr>
          <p:nvPr>
            <p:ph type="title"/>
          </p:nvPr>
        </p:nvSpPr>
        <p:spPr/>
        <p:txBody>
          <a:bodyPr/>
          <a:lstStyle/>
          <a:p>
            <a:r>
              <a:rPr lang="en-US" dirty="0"/>
              <a:t>The Value of Policies </a:t>
            </a:r>
          </a:p>
        </p:txBody>
      </p:sp>
      <p:sp>
        <p:nvSpPr>
          <p:cNvPr id="3" name="Content Placeholder 2">
            <a:extLst>
              <a:ext uri="{FF2B5EF4-FFF2-40B4-BE49-F238E27FC236}">
                <a16:creationId xmlns:a16="http://schemas.microsoft.com/office/drawing/2014/main" id="{B62C061F-A42F-4E75-A7DA-A245017A9663}"/>
              </a:ext>
            </a:extLst>
          </p:cNvPr>
          <p:cNvSpPr>
            <a:spLocks noGrp="1"/>
          </p:cNvSpPr>
          <p:nvPr>
            <p:ph idx="1"/>
          </p:nvPr>
        </p:nvSpPr>
        <p:spPr/>
        <p:txBody>
          <a:bodyPr>
            <a:normAutofit/>
          </a:bodyPr>
          <a:lstStyle/>
          <a:p>
            <a:pPr marL="0" indent="0">
              <a:buNone/>
            </a:pPr>
            <a:r>
              <a:rPr lang="en-US" sz="3000" b="1" dirty="0"/>
              <a:t>For Community Leadership</a:t>
            </a:r>
            <a:endParaRPr lang="en-US" sz="3000" dirty="0"/>
          </a:p>
          <a:p>
            <a:pPr>
              <a:buFont typeface="Arial" panose="020B0604020202020204" pitchFamily="34" charset="0"/>
              <a:buChar char="•"/>
            </a:pPr>
            <a:r>
              <a:rPr lang="en-US" sz="3000" dirty="0"/>
              <a:t>Have responsibility of receiving, understanding &amp; approving policies</a:t>
            </a:r>
          </a:p>
          <a:p>
            <a:pPr>
              <a:buFont typeface="Arial" panose="020B0604020202020204" pitchFamily="34" charset="0"/>
              <a:buChar char="•"/>
            </a:pPr>
            <a:r>
              <a:rPr lang="en-US" sz="3000" dirty="0"/>
              <a:t>Provide support for accreditation</a:t>
            </a:r>
          </a:p>
          <a:p>
            <a:pPr marL="0" indent="0">
              <a:buNone/>
            </a:pPr>
            <a:r>
              <a:rPr lang="en-US" sz="3000" b="1" dirty="0"/>
              <a:t>For Program Staff</a:t>
            </a:r>
          </a:p>
          <a:p>
            <a:pPr>
              <a:buFont typeface="Arial" panose="020B0604020202020204" pitchFamily="34" charset="0"/>
              <a:buChar char="•"/>
            </a:pPr>
            <a:r>
              <a:rPr lang="en-US" sz="3000" dirty="0"/>
              <a:t>Policies provide clear direction &amp; enable staff</a:t>
            </a:r>
          </a:p>
          <a:p>
            <a:pPr marL="0" indent="0">
              <a:buNone/>
            </a:pPr>
            <a:r>
              <a:rPr lang="en-US" sz="3000" dirty="0"/>
              <a:t>	to conduct their activities with confidence &amp; 	efficiency. </a:t>
            </a:r>
          </a:p>
        </p:txBody>
      </p:sp>
      <p:sp>
        <p:nvSpPr>
          <p:cNvPr id="4" name="Slide Number Placeholder 3">
            <a:extLst>
              <a:ext uri="{FF2B5EF4-FFF2-40B4-BE49-F238E27FC236}">
                <a16:creationId xmlns:a16="http://schemas.microsoft.com/office/drawing/2014/main" id="{89AD696F-7D80-E6D6-C153-995B352DDFE3}"/>
              </a:ext>
            </a:extLst>
          </p:cNvPr>
          <p:cNvSpPr>
            <a:spLocks noGrp="1"/>
          </p:cNvSpPr>
          <p:nvPr>
            <p:ph type="sldNum" sz="quarter" idx="12"/>
          </p:nvPr>
        </p:nvSpPr>
        <p:spPr/>
        <p:txBody>
          <a:bodyPr/>
          <a:lstStyle/>
          <a:p>
            <a:fld id="{CD7972F3-B1E1-8448-A5D8-C083B140CC35}" type="slidenum">
              <a:rPr lang="en-US" smtClean="0"/>
              <a:t>10</a:t>
            </a:fld>
            <a:endParaRPr lang="en-US"/>
          </a:p>
        </p:txBody>
      </p:sp>
      <p:pic>
        <p:nvPicPr>
          <p:cNvPr id="6" name="Picture 5">
            <a:extLst>
              <a:ext uri="{FF2B5EF4-FFF2-40B4-BE49-F238E27FC236}">
                <a16:creationId xmlns:a16="http://schemas.microsoft.com/office/drawing/2014/main" id="{6487630A-5027-2FC6-E549-BE24BB04C6ED}"/>
              </a:ext>
            </a:extLst>
          </p:cNvPr>
          <p:cNvPicPr>
            <a:picLocks noChangeAspect="1"/>
          </p:cNvPicPr>
          <p:nvPr/>
        </p:nvPicPr>
        <p:blipFill>
          <a:blip r:embed="rId3"/>
          <a:stretch>
            <a:fillRect/>
          </a:stretch>
        </p:blipFill>
        <p:spPr>
          <a:xfrm>
            <a:off x="6865149" y="756886"/>
            <a:ext cx="2133600" cy="1321503"/>
          </a:xfrm>
          <a:prstGeom prst="rect">
            <a:avLst/>
          </a:prstGeom>
        </p:spPr>
      </p:pic>
    </p:spTree>
    <p:extLst>
      <p:ext uri="{BB962C8B-B14F-4D97-AF65-F5344CB8AC3E}">
        <p14:creationId xmlns:p14="http://schemas.microsoft.com/office/powerpoint/2010/main" val="2549214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EB8-3843-E592-BD2C-20FCE245C820}"/>
              </a:ext>
            </a:extLst>
          </p:cNvPr>
          <p:cNvSpPr>
            <a:spLocks noGrp="1"/>
          </p:cNvSpPr>
          <p:nvPr>
            <p:ph type="title"/>
          </p:nvPr>
        </p:nvSpPr>
        <p:spPr>
          <a:xfrm>
            <a:off x="457200" y="274638"/>
            <a:ext cx="8229600" cy="1143000"/>
          </a:xfrm>
        </p:spPr>
        <p:txBody>
          <a:bodyPr anchor="ctr">
            <a:normAutofit/>
          </a:bodyPr>
          <a:lstStyle/>
          <a:p>
            <a:r>
              <a:rPr lang="en-US" dirty="0"/>
              <a:t>Policy Template</a:t>
            </a:r>
          </a:p>
        </p:txBody>
      </p:sp>
      <p:pic>
        <p:nvPicPr>
          <p:cNvPr id="5" name="Picture 4">
            <a:extLst>
              <a:ext uri="{FF2B5EF4-FFF2-40B4-BE49-F238E27FC236}">
                <a16:creationId xmlns:a16="http://schemas.microsoft.com/office/drawing/2014/main" id="{534CCEB6-5EA5-3DCF-F80C-F1175F2C25CA}"/>
              </a:ext>
            </a:extLst>
          </p:cNvPr>
          <p:cNvPicPr>
            <a:picLocks noChangeAspect="1"/>
          </p:cNvPicPr>
          <p:nvPr/>
        </p:nvPicPr>
        <p:blipFill>
          <a:blip r:embed="rId3"/>
          <a:stretch>
            <a:fillRect/>
          </a:stretch>
        </p:blipFill>
        <p:spPr>
          <a:xfrm>
            <a:off x="1199225" y="1180911"/>
            <a:ext cx="4163336" cy="5204171"/>
          </a:xfrm>
          <a:prstGeom prst="rect">
            <a:avLst/>
          </a:prstGeom>
          <a:noFill/>
          <a:ln>
            <a:solidFill>
              <a:schemeClr val="tx1"/>
            </a:solidFill>
          </a:ln>
        </p:spPr>
      </p:pic>
      <p:sp>
        <p:nvSpPr>
          <p:cNvPr id="3" name="Content Placeholder 2">
            <a:extLst>
              <a:ext uri="{FF2B5EF4-FFF2-40B4-BE49-F238E27FC236}">
                <a16:creationId xmlns:a16="http://schemas.microsoft.com/office/drawing/2014/main" id="{50DD927A-0BF6-BC6F-2FE2-16B234917CAC}"/>
              </a:ext>
            </a:extLst>
          </p:cNvPr>
          <p:cNvSpPr>
            <a:spLocks noGrp="1"/>
          </p:cNvSpPr>
          <p:nvPr>
            <p:ph sz="half" idx="2"/>
          </p:nvPr>
        </p:nvSpPr>
        <p:spPr>
          <a:xfrm>
            <a:off x="5495277" y="1520016"/>
            <a:ext cx="3389171" cy="4525963"/>
          </a:xfrm>
        </p:spPr>
        <p:txBody>
          <a:bodyPr>
            <a:normAutofit/>
          </a:bodyPr>
          <a:lstStyle/>
          <a:p>
            <a:endParaRPr lang="en-US" dirty="0"/>
          </a:p>
          <a:p>
            <a:pPr marL="0" indent="0" algn="ctr">
              <a:buNone/>
            </a:pPr>
            <a:r>
              <a:rPr lang="en-US" dirty="0"/>
              <a:t>Page 37 in the Policy Manual </a:t>
            </a:r>
          </a:p>
        </p:txBody>
      </p:sp>
      <p:sp>
        <p:nvSpPr>
          <p:cNvPr id="4" name="Slide Number Placeholder 3">
            <a:extLst>
              <a:ext uri="{FF2B5EF4-FFF2-40B4-BE49-F238E27FC236}">
                <a16:creationId xmlns:a16="http://schemas.microsoft.com/office/drawing/2014/main" id="{140EE8D9-09EC-91B0-D4D2-3B0E65AABEBB}"/>
              </a:ext>
            </a:extLst>
          </p:cNvPr>
          <p:cNvSpPr>
            <a:spLocks noGrp="1"/>
          </p:cNvSpPr>
          <p:nvPr>
            <p:ph type="sldNum" sz="quarter" idx="12"/>
          </p:nvPr>
        </p:nvSpPr>
        <p:spPr>
          <a:xfrm>
            <a:off x="6865149" y="6356350"/>
            <a:ext cx="2133600" cy="365125"/>
          </a:xfrm>
        </p:spPr>
        <p:txBody>
          <a:bodyPr anchor="ctr">
            <a:normAutofit/>
          </a:bodyPr>
          <a:lstStyle/>
          <a:p>
            <a:pPr>
              <a:spcAft>
                <a:spcPts val="600"/>
              </a:spcAft>
            </a:pPr>
            <a:fld id="{CD7972F3-B1E1-8448-A5D8-C083B140CC35}" type="slidenum">
              <a:rPr lang="en-US" smtClean="0"/>
              <a:pPr>
                <a:spcAft>
                  <a:spcPts val="600"/>
                </a:spcAft>
              </a:pPr>
              <a:t>11</a:t>
            </a:fld>
            <a:endParaRPr lang="en-US"/>
          </a:p>
        </p:txBody>
      </p:sp>
    </p:spTree>
    <p:extLst>
      <p:ext uri="{BB962C8B-B14F-4D97-AF65-F5344CB8AC3E}">
        <p14:creationId xmlns:p14="http://schemas.microsoft.com/office/powerpoint/2010/main" val="254787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E34A129-B631-20F8-52C4-8FD0084E788A}"/>
              </a:ext>
            </a:extLst>
          </p:cNvPr>
          <p:cNvSpPr>
            <a:spLocks noGrp="1"/>
          </p:cNvSpPr>
          <p:nvPr>
            <p:ph type="title"/>
          </p:nvPr>
        </p:nvSpPr>
        <p:spPr>
          <a:xfrm>
            <a:off x="457200" y="274638"/>
            <a:ext cx="8229600" cy="1143000"/>
          </a:xfrm>
        </p:spPr>
        <p:txBody>
          <a:bodyPr/>
          <a:lstStyle/>
          <a:p>
            <a:r>
              <a:rPr lang="en-US" dirty="0"/>
              <a:t>Policy Template</a:t>
            </a:r>
          </a:p>
        </p:txBody>
      </p:sp>
      <p:sp>
        <p:nvSpPr>
          <p:cNvPr id="13" name="Content Placeholder 3">
            <a:extLst>
              <a:ext uri="{FF2B5EF4-FFF2-40B4-BE49-F238E27FC236}">
                <a16:creationId xmlns:a16="http://schemas.microsoft.com/office/drawing/2014/main" id="{9335073E-02FE-D621-22D3-B3DEE36FFB5E}"/>
              </a:ext>
            </a:extLst>
          </p:cNvPr>
          <p:cNvSpPr>
            <a:spLocks noGrp="1"/>
          </p:cNvSpPr>
          <p:nvPr>
            <p:ph sz="half" idx="2"/>
          </p:nvPr>
        </p:nvSpPr>
        <p:spPr>
          <a:xfrm>
            <a:off x="769149" y="1600200"/>
            <a:ext cx="8229599" cy="4525963"/>
          </a:xfrm>
        </p:spPr>
        <p:txBody>
          <a:bodyPr>
            <a:normAutofit fontScale="85000" lnSpcReduction="10000"/>
          </a:bodyPr>
          <a:lstStyle/>
          <a:p>
            <a:pPr marL="0" indent="0">
              <a:buNone/>
            </a:pPr>
            <a:r>
              <a:rPr lang="en-US" sz="1800" b="1" i="0" dirty="0">
                <a:solidFill>
                  <a:srgbClr val="000000"/>
                </a:solidFill>
                <a:effectLst/>
                <a:latin typeface="Calibri-Bold"/>
              </a:rPr>
              <a:t>Policy Statement: </a:t>
            </a:r>
            <a:r>
              <a:rPr lang="en-US" sz="1800" b="0" i="0" dirty="0">
                <a:solidFill>
                  <a:srgbClr val="000000"/>
                </a:solidFill>
                <a:effectLst/>
                <a:latin typeface="Calibri" panose="020F0502020204030204" pitchFamily="34" charset="0"/>
              </a:rPr>
              <a:t>A written statement that clearly indicates the position and values of the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organization on a given subject that is brief and concise. A policy identifies what needs to be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done to achieve the standard.</a:t>
            </a:r>
            <a:br>
              <a:rPr lang="en-US" sz="1800" b="0" i="0" dirty="0">
                <a:solidFill>
                  <a:srgbClr val="000000"/>
                </a:solidFill>
                <a:effectLst/>
                <a:latin typeface="Calibri" panose="020F0502020204030204" pitchFamily="34" charset="0"/>
              </a:rPr>
            </a:br>
            <a:endParaRPr lang="en-US" sz="1800" b="0" i="0" dirty="0">
              <a:solidFill>
                <a:srgbClr val="000000"/>
              </a:solidFill>
              <a:effectLst/>
              <a:latin typeface="Calibri" panose="020F0502020204030204" pitchFamily="34" charset="0"/>
            </a:endParaRPr>
          </a:p>
          <a:p>
            <a:pPr marL="0" indent="0">
              <a:buNone/>
            </a:pPr>
            <a:r>
              <a:rPr lang="en-US" sz="1800" b="1" i="0" dirty="0">
                <a:solidFill>
                  <a:srgbClr val="000000"/>
                </a:solidFill>
                <a:effectLst/>
                <a:latin typeface="Calibri-Bold"/>
              </a:rPr>
              <a:t>Policy Rationale: </a:t>
            </a:r>
            <a:r>
              <a:rPr lang="en-US" sz="1800" b="0" i="0" dirty="0">
                <a:solidFill>
                  <a:srgbClr val="000000"/>
                </a:solidFill>
                <a:effectLst/>
                <a:latin typeface="Calibri" panose="020F0502020204030204" pitchFamily="34" charset="0"/>
              </a:rPr>
              <a:t>This section provides supporting evidence, background, and rationale for the</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policy statement.</a:t>
            </a:r>
            <a:br>
              <a:rPr lang="en-US" sz="1800" b="0" i="0" dirty="0">
                <a:solidFill>
                  <a:srgbClr val="000000"/>
                </a:solidFill>
                <a:effectLst/>
                <a:latin typeface="Calibri" panose="020F0502020204030204" pitchFamily="34" charset="0"/>
              </a:rPr>
            </a:br>
            <a:endParaRPr lang="en-US" sz="1800" b="0" i="0" dirty="0">
              <a:solidFill>
                <a:srgbClr val="000000"/>
              </a:solidFill>
              <a:effectLst/>
              <a:latin typeface="Calibri" panose="020F0502020204030204" pitchFamily="34" charset="0"/>
            </a:endParaRPr>
          </a:p>
          <a:p>
            <a:pPr marL="0" indent="0">
              <a:buNone/>
            </a:pPr>
            <a:r>
              <a:rPr lang="en-US" sz="1800" b="1" i="0" dirty="0">
                <a:solidFill>
                  <a:srgbClr val="000000"/>
                </a:solidFill>
                <a:effectLst/>
                <a:latin typeface="Calibri-Bold"/>
              </a:rPr>
              <a:t>Policy Details: </a:t>
            </a:r>
            <a:r>
              <a:rPr lang="en-US" sz="1800" b="0" i="0" dirty="0">
                <a:solidFill>
                  <a:srgbClr val="000000"/>
                </a:solidFill>
                <a:effectLst/>
                <a:latin typeface="Calibri" panose="020F0502020204030204" pitchFamily="34" charset="0"/>
              </a:rPr>
              <a:t>Outlines what needs to be done to achieve the policy.</a:t>
            </a:r>
            <a:br>
              <a:rPr lang="en-US" sz="1800" b="0" i="0" dirty="0">
                <a:solidFill>
                  <a:srgbClr val="000000"/>
                </a:solidFill>
                <a:effectLst/>
                <a:latin typeface="Calibri" panose="020F0502020204030204" pitchFamily="34" charset="0"/>
              </a:rPr>
            </a:br>
            <a:endParaRPr lang="en-US" sz="1800" b="0" i="0" dirty="0">
              <a:solidFill>
                <a:srgbClr val="000000"/>
              </a:solidFill>
              <a:effectLst/>
              <a:latin typeface="Calibri" panose="020F0502020204030204" pitchFamily="34" charset="0"/>
            </a:endParaRPr>
          </a:p>
          <a:p>
            <a:pPr marL="0" indent="0">
              <a:buNone/>
            </a:pPr>
            <a:r>
              <a:rPr lang="en-US" sz="1800" b="1" i="0" dirty="0">
                <a:solidFill>
                  <a:srgbClr val="000000"/>
                </a:solidFill>
                <a:effectLst/>
                <a:latin typeface="Calibri-Bold"/>
              </a:rPr>
              <a:t>Process Guidelines: </a:t>
            </a:r>
            <a:r>
              <a:rPr lang="en-US" sz="1800" b="0" i="0" dirty="0">
                <a:solidFill>
                  <a:srgbClr val="000000"/>
                </a:solidFill>
                <a:effectLst/>
                <a:latin typeface="Calibri" panose="020F0502020204030204" pitchFamily="34" charset="0"/>
              </a:rPr>
              <a:t>Outlines the processes on how to achieve the policy.</a:t>
            </a:r>
            <a:br>
              <a:rPr lang="en-US" sz="1800" b="0" i="0" dirty="0">
                <a:solidFill>
                  <a:srgbClr val="000000"/>
                </a:solidFill>
                <a:effectLst/>
                <a:latin typeface="Calibri" panose="020F0502020204030204" pitchFamily="34" charset="0"/>
              </a:rPr>
            </a:br>
            <a:endParaRPr lang="en-US" sz="1800" b="0" i="0" dirty="0">
              <a:solidFill>
                <a:srgbClr val="000000"/>
              </a:solidFill>
              <a:effectLst/>
              <a:latin typeface="Calibri" panose="020F0502020204030204" pitchFamily="34" charset="0"/>
            </a:endParaRPr>
          </a:p>
          <a:p>
            <a:pPr marL="0" indent="0">
              <a:buNone/>
            </a:pPr>
            <a:r>
              <a:rPr lang="en-US" sz="1800" b="1" i="0" dirty="0">
                <a:solidFill>
                  <a:srgbClr val="000000"/>
                </a:solidFill>
                <a:effectLst/>
                <a:latin typeface="Calibri-Bold"/>
              </a:rPr>
              <a:t>Expected Outcome: </a:t>
            </a:r>
            <a:r>
              <a:rPr lang="en-US" sz="1800" b="0" i="0" dirty="0">
                <a:solidFill>
                  <a:srgbClr val="000000"/>
                </a:solidFill>
                <a:effectLst/>
                <a:latin typeface="Calibri" panose="020F0502020204030204" pitchFamily="34" charset="0"/>
              </a:rPr>
              <a:t>Explains how to implement the policy into daily practice and what will</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happen when the policy is followed properly.</a:t>
            </a:r>
            <a:br>
              <a:rPr lang="en-US" sz="1800" b="0" i="0" dirty="0">
                <a:solidFill>
                  <a:srgbClr val="000000"/>
                </a:solidFill>
                <a:effectLst/>
                <a:latin typeface="Calibri" panose="020F0502020204030204" pitchFamily="34" charset="0"/>
              </a:rPr>
            </a:br>
            <a:endParaRPr lang="en-US" sz="1800" b="0" i="0" dirty="0">
              <a:solidFill>
                <a:srgbClr val="000000"/>
              </a:solidFill>
              <a:effectLst/>
              <a:latin typeface="Calibri" panose="020F0502020204030204" pitchFamily="34" charset="0"/>
            </a:endParaRPr>
          </a:p>
          <a:p>
            <a:pPr marL="0" indent="0">
              <a:buNone/>
            </a:pPr>
            <a:r>
              <a:rPr lang="en-US" sz="1800" b="1" i="0" dirty="0">
                <a:solidFill>
                  <a:srgbClr val="000000"/>
                </a:solidFill>
                <a:effectLst/>
                <a:latin typeface="Calibri-Bold"/>
              </a:rPr>
              <a:t>Tools and Resources: </a:t>
            </a:r>
            <a:r>
              <a:rPr lang="en-US" sz="1800" b="0" i="0" dirty="0">
                <a:solidFill>
                  <a:srgbClr val="000000"/>
                </a:solidFill>
                <a:effectLst/>
                <a:latin typeface="Calibri" panose="020F0502020204030204" pitchFamily="34" charset="0"/>
              </a:rPr>
              <a:t>This section will contain a list of helpful resources such as websites, laws,</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regulations, forms, guidelines/protocols or documents that could provide examples or</a:t>
            </a:r>
            <a:br>
              <a:rPr lang="en-US" sz="1800" b="0" i="0" dirty="0">
                <a:solidFill>
                  <a:srgbClr val="000000"/>
                </a:solidFill>
                <a:effectLst/>
                <a:latin typeface="Calibri" panose="020F0502020204030204" pitchFamily="34" charset="0"/>
              </a:rPr>
            </a:br>
            <a:r>
              <a:rPr lang="en-US" sz="1800" b="0" i="0" dirty="0">
                <a:solidFill>
                  <a:srgbClr val="000000"/>
                </a:solidFill>
                <a:effectLst/>
                <a:latin typeface="Calibri" panose="020F0502020204030204" pitchFamily="34" charset="0"/>
              </a:rPr>
              <a:t>direction.</a:t>
            </a:r>
            <a:br>
              <a:rPr lang="en-US" sz="1800" b="0" i="0" dirty="0">
                <a:solidFill>
                  <a:srgbClr val="000000"/>
                </a:solidFill>
                <a:effectLst/>
                <a:latin typeface="Calibri" panose="020F0502020204030204" pitchFamily="34" charset="0"/>
              </a:rPr>
            </a:br>
            <a:r>
              <a:rPr lang="en-US" sz="1800" b="1" i="0" dirty="0">
                <a:solidFill>
                  <a:srgbClr val="000000"/>
                </a:solidFill>
                <a:effectLst/>
                <a:latin typeface="Calibri-Bold"/>
              </a:rPr>
              <a:t>Related Policies: </a:t>
            </a:r>
            <a:r>
              <a:rPr lang="en-US" sz="1800" b="0" i="0" dirty="0">
                <a:solidFill>
                  <a:srgbClr val="000000"/>
                </a:solidFill>
                <a:effectLst/>
                <a:latin typeface="Calibri" panose="020F0502020204030204" pitchFamily="34" charset="0"/>
              </a:rPr>
              <a:t>Related policies will be interactive and interlinked for easy reference</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67749027-F2E7-E42C-C53E-4903A9CB221C}"/>
              </a:ext>
            </a:extLst>
          </p:cNvPr>
          <p:cNvSpPr>
            <a:spLocks noGrp="1"/>
          </p:cNvSpPr>
          <p:nvPr>
            <p:ph type="sldNum" sz="quarter" idx="12"/>
          </p:nvPr>
        </p:nvSpPr>
        <p:spPr>
          <a:xfrm>
            <a:off x="6865149" y="6356350"/>
            <a:ext cx="2133600" cy="365125"/>
          </a:xfrm>
        </p:spPr>
        <p:txBody>
          <a:bodyPr anchor="ctr">
            <a:normAutofit/>
          </a:bodyPr>
          <a:lstStyle/>
          <a:p>
            <a:pPr>
              <a:spcAft>
                <a:spcPts val="600"/>
              </a:spcAft>
            </a:pPr>
            <a:fld id="{CD7972F3-B1E1-8448-A5D8-C083B140CC35}" type="slidenum">
              <a:rPr lang="en-US" smtClean="0"/>
              <a:pPr>
                <a:spcAft>
                  <a:spcPts val="600"/>
                </a:spcAft>
              </a:pPr>
              <a:t>12</a:t>
            </a:fld>
            <a:endParaRPr lang="en-US"/>
          </a:p>
        </p:txBody>
      </p:sp>
    </p:spTree>
    <p:extLst>
      <p:ext uri="{BB962C8B-B14F-4D97-AF65-F5344CB8AC3E}">
        <p14:creationId xmlns:p14="http://schemas.microsoft.com/office/powerpoint/2010/main" val="282346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3A8AC4-E517-580F-C6DA-E7175A5CF1AD}"/>
              </a:ext>
            </a:extLst>
          </p:cNvPr>
          <p:cNvSpPr/>
          <p:nvPr/>
        </p:nvSpPr>
        <p:spPr>
          <a:xfrm>
            <a:off x="457199" y="4527611"/>
            <a:ext cx="7754645" cy="8700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32E1E-C1F0-F49F-8EEB-702E0B4566F2}"/>
              </a:ext>
            </a:extLst>
          </p:cNvPr>
          <p:cNvSpPr>
            <a:spLocks noGrp="1"/>
          </p:cNvSpPr>
          <p:nvPr>
            <p:ph type="title"/>
          </p:nvPr>
        </p:nvSpPr>
        <p:spPr/>
        <p:txBody>
          <a:bodyPr/>
          <a:lstStyle/>
          <a:p>
            <a:r>
              <a:rPr lang="en-US" dirty="0"/>
              <a:t>New HCCP Policies  </a:t>
            </a:r>
          </a:p>
        </p:txBody>
      </p:sp>
      <p:sp>
        <p:nvSpPr>
          <p:cNvPr id="3" name="Content Placeholder 2">
            <a:extLst>
              <a:ext uri="{FF2B5EF4-FFF2-40B4-BE49-F238E27FC236}">
                <a16:creationId xmlns:a16="http://schemas.microsoft.com/office/drawing/2014/main" id="{8FB57638-92B8-28BB-95DE-5E8EFEDC4464}"/>
              </a:ext>
            </a:extLst>
          </p:cNvPr>
          <p:cNvSpPr>
            <a:spLocks noGrp="1"/>
          </p:cNvSpPr>
          <p:nvPr>
            <p:ph idx="1"/>
          </p:nvPr>
        </p:nvSpPr>
        <p:spPr/>
        <p:txBody>
          <a:bodyPr/>
          <a:lstStyle/>
          <a:p>
            <a:r>
              <a:rPr lang="en-US" dirty="0"/>
              <a:t>40 Policies added by HCCPNWG &amp; SE</a:t>
            </a:r>
          </a:p>
          <a:p>
            <a:r>
              <a:rPr lang="en-US" dirty="0"/>
              <a:t>9 more added by participants at HCN conference in Fall 2022</a:t>
            </a:r>
          </a:p>
          <a:p>
            <a:r>
              <a:rPr lang="en-US" u="sng" dirty="0"/>
              <a:t>49 </a:t>
            </a:r>
            <a:r>
              <a:rPr lang="en-US" dirty="0"/>
              <a:t>New Policies added overall </a:t>
            </a:r>
          </a:p>
          <a:p>
            <a:pPr marL="0" indent="0">
              <a:buNone/>
            </a:pPr>
            <a:endParaRPr lang="en-US" dirty="0"/>
          </a:p>
          <a:p>
            <a:pPr marL="0" indent="0">
              <a:buNone/>
            </a:pPr>
            <a:r>
              <a:rPr lang="en-US" sz="3000" dirty="0"/>
              <a:t>All other HCCP policies were revised to reflect current practice, resources and tools available </a:t>
            </a:r>
          </a:p>
        </p:txBody>
      </p:sp>
      <p:sp>
        <p:nvSpPr>
          <p:cNvPr id="4" name="Slide Number Placeholder 3">
            <a:extLst>
              <a:ext uri="{FF2B5EF4-FFF2-40B4-BE49-F238E27FC236}">
                <a16:creationId xmlns:a16="http://schemas.microsoft.com/office/drawing/2014/main" id="{15D5E6F5-B79B-039F-E64A-FB30C96ECFA1}"/>
              </a:ext>
            </a:extLst>
          </p:cNvPr>
          <p:cNvSpPr>
            <a:spLocks noGrp="1"/>
          </p:cNvSpPr>
          <p:nvPr>
            <p:ph type="sldNum" sz="quarter" idx="12"/>
          </p:nvPr>
        </p:nvSpPr>
        <p:spPr/>
        <p:txBody>
          <a:bodyPr/>
          <a:lstStyle/>
          <a:p>
            <a:fld id="{CD7972F3-B1E1-8448-A5D8-C083B140CC35}" type="slidenum">
              <a:rPr lang="en-US" smtClean="0"/>
              <a:t>13</a:t>
            </a:fld>
            <a:endParaRPr lang="en-US"/>
          </a:p>
        </p:txBody>
      </p:sp>
    </p:spTree>
    <p:extLst>
      <p:ext uri="{BB962C8B-B14F-4D97-AF65-F5344CB8AC3E}">
        <p14:creationId xmlns:p14="http://schemas.microsoft.com/office/powerpoint/2010/main" val="283695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55D264-799E-FD06-3507-1F08CA4A8E56}"/>
              </a:ext>
            </a:extLst>
          </p:cNvPr>
          <p:cNvSpPr>
            <a:spLocks noGrp="1"/>
          </p:cNvSpPr>
          <p:nvPr>
            <p:ph type="title"/>
          </p:nvPr>
        </p:nvSpPr>
        <p:spPr/>
        <p:txBody>
          <a:bodyPr/>
          <a:lstStyle/>
          <a:p>
            <a:r>
              <a:rPr lang="en-US" dirty="0"/>
              <a:t>New HCCP Policies</a:t>
            </a:r>
          </a:p>
        </p:txBody>
      </p:sp>
      <p:sp>
        <p:nvSpPr>
          <p:cNvPr id="3" name="Content Placeholder 2">
            <a:extLst>
              <a:ext uri="{FF2B5EF4-FFF2-40B4-BE49-F238E27FC236}">
                <a16:creationId xmlns:a16="http://schemas.microsoft.com/office/drawing/2014/main" id="{C3A50A9A-E9D0-8935-3655-BF0124ACCE29}"/>
              </a:ext>
            </a:extLst>
          </p:cNvPr>
          <p:cNvSpPr>
            <a:spLocks noGrp="1"/>
          </p:cNvSpPr>
          <p:nvPr>
            <p:ph sz="half" idx="2"/>
          </p:nvPr>
        </p:nvSpPr>
        <p:spPr>
          <a:xfrm>
            <a:off x="479394" y="1260475"/>
            <a:ext cx="4041774" cy="4114713"/>
          </a:xfrm>
        </p:spPr>
        <p:txBody>
          <a:bodyPr>
            <a:normAutofit fontScale="25000" lnSpcReduction="20000"/>
          </a:bodyPr>
          <a:lstStyle/>
          <a:p>
            <a:r>
              <a:rPr lang="en-US" sz="4400" dirty="0"/>
              <a:t>2.1.6:	Services: Transportation of Client in Staff Vehicles</a:t>
            </a:r>
          </a:p>
          <a:p>
            <a:r>
              <a:rPr lang="en-US" sz="4400" dirty="0"/>
              <a:t>2.5.14	Access to Services: Jordan’s Principle</a:t>
            </a:r>
          </a:p>
          <a:p>
            <a:r>
              <a:rPr lang="en-US" sz="4400" dirty="0"/>
              <a:t>2.5.15	Access to Services: Translator/Interpreter</a:t>
            </a:r>
          </a:p>
          <a:p>
            <a:r>
              <a:rPr lang="en-US" sz="4400" dirty="0"/>
              <a:t>2.5.16	Access to Services: Person and Family Centered Care</a:t>
            </a:r>
          </a:p>
          <a:p>
            <a:r>
              <a:rPr lang="en-US" sz="4400" dirty="0"/>
              <a:t>2.5.17	Access to Services: Therapeutic Relationships</a:t>
            </a:r>
          </a:p>
          <a:p>
            <a:r>
              <a:rPr lang="en-US" sz="4400" dirty="0"/>
              <a:t>2.5.18	Access to Services: Delegation to Unregulated Care      				Providers</a:t>
            </a:r>
          </a:p>
          <a:p>
            <a:r>
              <a:rPr lang="en-US" sz="4400" dirty="0"/>
              <a:t>3.3.1	Personal Health Information: Transmission: (Fax, Email)</a:t>
            </a:r>
          </a:p>
          <a:p>
            <a:r>
              <a:rPr lang="en-US" sz="4400" dirty="0"/>
              <a:t>3.3.2	Privacy and Mobile Technology: Telehealth</a:t>
            </a:r>
          </a:p>
          <a:p>
            <a:r>
              <a:rPr lang="en-US" sz="4400" dirty="0"/>
              <a:t>3.3.3	</a:t>
            </a:r>
            <a:r>
              <a:rPr lang="en-US" sz="4400" dirty="0">
                <a:highlight>
                  <a:srgbClr val="FFFF00"/>
                </a:highlight>
              </a:rPr>
              <a:t>Social Media</a:t>
            </a:r>
          </a:p>
          <a:p>
            <a:r>
              <a:rPr lang="en-US" sz="4400" dirty="0"/>
              <a:t>4.3	Cultural Safety</a:t>
            </a:r>
          </a:p>
          <a:p>
            <a:r>
              <a:rPr lang="en-US" sz="4400" dirty="0"/>
              <a:t>4.6	Violence in the Workplace</a:t>
            </a:r>
          </a:p>
          <a:p>
            <a:r>
              <a:rPr lang="en-US" sz="4400" dirty="0"/>
              <a:t>4.7	Code of Conduct</a:t>
            </a:r>
          </a:p>
          <a:p>
            <a:r>
              <a:rPr lang="en-US" sz="4400" dirty="0"/>
              <a:t>4.8	Dress Code</a:t>
            </a:r>
          </a:p>
          <a:p>
            <a:r>
              <a:rPr lang="en-US" sz="4400" dirty="0"/>
              <a:t>4.20.3	Flu shot Certification</a:t>
            </a:r>
          </a:p>
          <a:p>
            <a:r>
              <a:rPr lang="en-US" sz="4400" dirty="0"/>
              <a:t>5.2.4	Feedback/Compliments/ Complaints</a:t>
            </a:r>
          </a:p>
          <a:p>
            <a:r>
              <a:rPr lang="en-US" sz="4400" dirty="0"/>
              <a:t>7.10      Infestations (Bed Bugs/Scabies/Lice)</a:t>
            </a:r>
          </a:p>
          <a:p>
            <a:r>
              <a:rPr lang="en-US" sz="4400" dirty="0"/>
              <a:t>7.16.1	Smoke Free Environment</a:t>
            </a:r>
          </a:p>
          <a:p>
            <a:r>
              <a:rPr lang="en-US" sz="4400" dirty="0"/>
              <a:t>7.16.2	Work Refuse and Withdrawal of Services</a:t>
            </a:r>
          </a:p>
          <a:p>
            <a:r>
              <a:rPr lang="en-US" sz="4400" dirty="0"/>
              <a:t>7.16.3	Animals/Pets in the Environment/Home</a:t>
            </a:r>
          </a:p>
          <a:p>
            <a:r>
              <a:rPr lang="en-US" sz="4400" dirty="0"/>
              <a:t>8.13.1. Medication Reconciliation</a:t>
            </a:r>
          </a:p>
          <a:p>
            <a:r>
              <a:rPr lang="en-US" sz="4400" dirty="0"/>
              <a:t>8.6	</a:t>
            </a:r>
            <a:r>
              <a:rPr lang="en-US" sz="4400" dirty="0">
                <a:highlight>
                  <a:srgbClr val="FFFF00"/>
                </a:highlight>
              </a:rPr>
              <a:t>Harm Reduction</a:t>
            </a:r>
          </a:p>
          <a:p>
            <a:r>
              <a:rPr lang="en-US" sz="4400" dirty="0"/>
              <a:t>8.7	Point of Care Risk Assessment</a:t>
            </a:r>
          </a:p>
          <a:p>
            <a:r>
              <a:rPr lang="en-US" sz="4400" dirty="0"/>
              <a:t>8.8.1	Abuse: Adult</a:t>
            </a:r>
          </a:p>
          <a:p>
            <a:r>
              <a:rPr lang="en-US" sz="4400" dirty="0"/>
              <a:t>8.8.2	Abuse: Child</a:t>
            </a:r>
          </a:p>
          <a:p>
            <a:r>
              <a:rPr lang="en-US" sz="4400" dirty="0"/>
              <a:t>8.8.4	Abuse: Elder</a:t>
            </a:r>
          </a:p>
          <a:p>
            <a:endParaRPr lang="en-US" dirty="0"/>
          </a:p>
        </p:txBody>
      </p:sp>
      <p:sp>
        <p:nvSpPr>
          <p:cNvPr id="8" name="Content Placeholder 7">
            <a:extLst>
              <a:ext uri="{FF2B5EF4-FFF2-40B4-BE49-F238E27FC236}">
                <a16:creationId xmlns:a16="http://schemas.microsoft.com/office/drawing/2014/main" id="{735E3B00-29FD-8562-26FB-CFF1E341E80C}"/>
              </a:ext>
            </a:extLst>
          </p:cNvPr>
          <p:cNvSpPr>
            <a:spLocks noGrp="1"/>
          </p:cNvSpPr>
          <p:nvPr>
            <p:ph sz="quarter" idx="4"/>
          </p:nvPr>
        </p:nvSpPr>
        <p:spPr>
          <a:xfrm>
            <a:off x="4569834" y="1308194"/>
            <a:ext cx="4041775" cy="3951288"/>
          </a:xfrm>
        </p:spPr>
        <p:txBody>
          <a:bodyPr>
            <a:normAutofit fontScale="25000" lnSpcReduction="20000"/>
          </a:bodyPr>
          <a:lstStyle/>
          <a:p>
            <a:r>
              <a:rPr lang="en-US" sz="4400" dirty="0"/>
              <a:t>8.14	Medication Administration</a:t>
            </a:r>
          </a:p>
          <a:p>
            <a:r>
              <a:rPr lang="en-US" sz="4400" dirty="0"/>
              <a:t>8.14.1	Narcotics/ Controlled Substances</a:t>
            </a:r>
          </a:p>
          <a:p>
            <a:r>
              <a:rPr lang="en-US" sz="4400" dirty="0"/>
              <a:t>8.14.2	Pre-pouring Medications and Oral Medication Setups</a:t>
            </a:r>
          </a:p>
          <a:p>
            <a:r>
              <a:rPr lang="en-US" sz="4400" dirty="0"/>
              <a:t>8.14.3	Injectable Medications (IM/SC</a:t>
            </a:r>
          </a:p>
          <a:p>
            <a:r>
              <a:rPr lang="en-US" sz="4400" dirty="0"/>
              <a:t>8.14.5	Inhalation Therapy</a:t>
            </a:r>
          </a:p>
          <a:p>
            <a:r>
              <a:rPr lang="en-US" sz="4400" dirty="0"/>
              <a:t>8.15	Sharps Management</a:t>
            </a:r>
          </a:p>
          <a:p>
            <a:r>
              <a:rPr lang="en-US" sz="4400" dirty="0"/>
              <a:t>8.16.1	Oxygen Safety in the Home</a:t>
            </a:r>
          </a:p>
          <a:p>
            <a:r>
              <a:rPr lang="en-US" sz="4400" dirty="0"/>
              <a:t>8.18	Wound Care</a:t>
            </a:r>
          </a:p>
          <a:p>
            <a:r>
              <a:rPr lang="en-US" sz="4400" dirty="0"/>
              <a:t>8.21	Palliative Care (supportive service)</a:t>
            </a:r>
          </a:p>
          <a:p>
            <a:r>
              <a:rPr lang="en-US" sz="4400" dirty="0"/>
              <a:t>8.21.1	Early Identification</a:t>
            </a:r>
          </a:p>
          <a:p>
            <a:r>
              <a:rPr lang="en-US" sz="4400" dirty="0"/>
              <a:t>8.21.3	Palliative Assessment Tools</a:t>
            </a:r>
          </a:p>
          <a:p>
            <a:r>
              <a:rPr lang="en-US" sz="4400" dirty="0"/>
              <a:t>8.21.4	Managing Symptoms</a:t>
            </a:r>
          </a:p>
          <a:p>
            <a:r>
              <a:rPr lang="en-US" sz="4400" dirty="0"/>
              <a:t>8.21.6	Preparing for End of Life</a:t>
            </a:r>
          </a:p>
          <a:p>
            <a:r>
              <a:rPr lang="en-US" sz="4400" dirty="0"/>
              <a:t>8.23	Pronouncement</a:t>
            </a:r>
          </a:p>
          <a:p>
            <a:r>
              <a:rPr lang="en-US" sz="4400" dirty="0"/>
              <a:t>8.25	Medical Assistance in Dying</a:t>
            </a:r>
          </a:p>
          <a:p>
            <a:endParaRPr lang="en-US" sz="4400" dirty="0"/>
          </a:p>
          <a:p>
            <a:pPr marL="0" indent="0">
              <a:buNone/>
            </a:pPr>
            <a:r>
              <a:rPr lang="en-US" sz="4400" b="1" dirty="0"/>
              <a:t>Added based on feedback at Fall Nurses gathering 2022</a:t>
            </a:r>
          </a:p>
          <a:p>
            <a:r>
              <a:rPr lang="en-US" sz="4400" dirty="0"/>
              <a:t>4.10.8 Contracted services</a:t>
            </a:r>
          </a:p>
          <a:p>
            <a:r>
              <a:rPr lang="en-US" sz="4400" dirty="0"/>
              <a:t>4.20.22 Advanced Practice Nursing</a:t>
            </a:r>
          </a:p>
          <a:p>
            <a:r>
              <a:rPr lang="en-US" sz="4400" dirty="0"/>
              <a:t>7.20 </a:t>
            </a:r>
            <a:r>
              <a:rPr lang="en-US" sz="4400" dirty="0">
                <a:highlight>
                  <a:srgbClr val="FFFF00"/>
                </a:highlight>
              </a:rPr>
              <a:t>Debriefing after Trauma</a:t>
            </a:r>
          </a:p>
          <a:p>
            <a:r>
              <a:rPr lang="en-US" sz="4400" dirty="0"/>
              <a:t>7.21 Employee Mental Health</a:t>
            </a:r>
          </a:p>
          <a:p>
            <a:r>
              <a:rPr lang="en-US" sz="4400" dirty="0"/>
              <a:t>8.13.11 Medication Assistance- Delegation to HCA</a:t>
            </a:r>
          </a:p>
          <a:p>
            <a:r>
              <a:rPr lang="en-US" sz="4400" dirty="0"/>
              <a:t>8.29 </a:t>
            </a:r>
            <a:r>
              <a:rPr lang="en-US" sz="4400" dirty="0">
                <a:highlight>
                  <a:srgbClr val="FFFF00"/>
                </a:highlight>
              </a:rPr>
              <a:t>Caregiver Burnout</a:t>
            </a:r>
          </a:p>
          <a:p>
            <a:r>
              <a:rPr lang="en-US" sz="4400" dirty="0"/>
              <a:t>8.30 Respite</a:t>
            </a:r>
          </a:p>
          <a:p>
            <a:r>
              <a:rPr lang="en-US" sz="4400" dirty="0"/>
              <a:t>8.31 Caregiver Grief</a:t>
            </a:r>
          </a:p>
          <a:p>
            <a:r>
              <a:rPr lang="en-US" sz="4400" dirty="0"/>
              <a:t>8.32 Safe Bathing</a:t>
            </a:r>
          </a:p>
          <a:p>
            <a:endParaRPr lang="en-US" dirty="0"/>
          </a:p>
        </p:txBody>
      </p:sp>
      <p:sp>
        <p:nvSpPr>
          <p:cNvPr id="4" name="Slide Number Placeholder 3">
            <a:extLst>
              <a:ext uri="{FF2B5EF4-FFF2-40B4-BE49-F238E27FC236}">
                <a16:creationId xmlns:a16="http://schemas.microsoft.com/office/drawing/2014/main" id="{39E10D85-AFCF-3ADE-6722-025277839D18}"/>
              </a:ext>
            </a:extLst>
          </p:cNvPr>
          <p:cNvSpPr>
            <a:spLocks noGrp="1"/>
          </p:cNvSpPr>
          <p:nvPr>
            <p:ph type="sldNum" sz="quarter" idx="12"/>
          </p:nvPr>
        </p:nvSpPr>
        <p:spPr/>
        <p:txBody>
          <a:bodyPr/>
          <a:lstStyle/>
          <a:p>
            <a:fld id="{CD7972F3-B1E1-8448-A5D8-C083B140CC35}" type="slidenum">
              <a:rPr lang="en-US" smtClean="0"/>
              <a:t>14</a:t>
            </a:fld>
            <a:endParaRPr lang="en-US"/>
          </a:p>
        </p:txBody>
      </p:sp>
    </p:spTree>
    <p:extLst>
      <p:ext uri="{BB962C8B-B14F-4D97-AF65-F5344CB8AC3E}">
        <p14:creationId xmlns:p14="http://schemas.microsoft.com/office/powerpoint/2010/main" val="2155602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8D10-4786-E66A-7D81-06524A0EA764}"/>
              </a:ext>
            </a:extLst>
          </p:cNvPr>
          <p:cNvSpPr>
            <a:spLocks noGrp="1"/>
          </p:cNvSpPr>
          <p:nvPr>
            <p:ph type="title"/>
          </p:nvPr>
        </p:nvSpPr>
        <p:spPr>
          <a:xfrm>
            <a:off x="457200" y="274638"/>
            <a:ext cx="8229600" cy="2354262"/>
          </a:xfrm>
        </p:spPr>
        <p:txBody>
          <a:bodyPr>
            <a:normAutofit/>
          </a:bodyPr>
          <a:lstStyle/>
          <a:p>
            <a:r>
              <a:rPr lang="en-US" dirty="0"/>
              <a:t>Policy 2.5.18. Delegation to an Unregulated Care Provider</a:t>
            </a:r>
          </a:p>
        </p:txBody>
      </p:sp>
      <p:sp>
        <p:nvSpPr>
          <p:cNvPr id="3" name="Content Placeholder 2">
            <a:extLst>
              <a:ext uri="{FF2B5EF4-FFF2-40B4-BE49-F238E27FC236}">
                <a16:creationId xmlns:a16="http://schemas.microsoft.com/office/drawing/2014/main" id="{A3851794-A1C9-070B-DEEF-77AA3E9FF98F}"/>
              </a:ext>
            </a:extLst>
          </p:cNvPr>
          <p:cNvSpPr>
            <a:spLocks noGrp="1"/>
          </p:cNvSpPr>
          <p:nvPr>
            <p:ph idx="1"/>
          </p:nvPr>
        </p:nvSpPr>
        <p:spPr/>
        <p:txBody>
          <a:bodyPr>
            <a:normAutofit/>
          </a:bodyPr>
          <a:lstStyle/>
          <a:p>
            <a:pPr marL="0" indent="0">
              <a:buNone/>
            </a:pPr>
            <a:endParaRPr lang="en-US" sz="1800" b="0" i="0" u="none" strike="noStrike" baseline="0" dirty="0">
              <a:solidFill>
                <a:srgbClr val="000000"/>
              </a:solidFill>
              <a:latin typeface="AAAAAG+Calibri"/>
            </a:endParaRPr>
          </a:p>
          <a:p>
            <a:endParaRPr lang="en-US" dirty="0"/>
          </a:p>
          <a:p>
            <a:pPr marL="0" indent="0">
              <a:buNone/>
            </a:pPr>
            <a:r>
              <a:rPr lang="en-US" sz="2800" dirty="0"/>
              <a:t>This policy outlines:</a:t>
            </a:r>
          </a:p>
          <a:p>
            <a:r>
              <a:rPr lang="en-US" sz="2800" dirty="0"/>
              <a:t> the professional responsibilities and accountabilities of Registered Nurses (RNs) and Licensed Practical Nurses (LPNs) </a:t>
            </a:r>
          </a:p>
          <a:p>
            <a:r>
              <a:rPr lang="en-US" sz="2800" dirty="0"/>
              <a:t>the responsibility and accountability of the nurse (RN, LPN) when assigning or delegating tasks to unregulated care providers (i.e., HCAs)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9192196-08E8-67E2-355A-EDBADB38A43F}"/>
              </a:ext>
            </a:extLst>
          </p:cNvPr>
          <p:cNvSpPr>
            <a:spLocks noGrp="1"/>
          </p:cNvSpPr>
          <p:nvPr>
            <p:ph type="sldNum" sz="quarter" idx="12"/>
          </p:nvPr>
        </p:nvSpPr>
        <p:spPr/>
        <p:txBody>
          <a:bodyPr/>
          <a:lstStyle/>
          <a:p>
            <a:fld id="{CD7972F3-B1E1-8448-A5D8-C083B140CC35}" type="slidenum">
              <a:rPr lang="en-US" smtClean="0"/>
              <a:t>15</a:t>
            </a:fld>
            <a:endParaRPr lang="en-US"/>
          </a:p>
        </p:txBody>
      </p:sp>
    </p:spTree>
    <p:extLst>
      <p:ext uri="{BB962C8B-B14F-4D97-AF65-F5344CB8AC3E}">
        <p14:creationId xmlns:p14="http://schemas.microsoft.com/office/powerpoint/2010/main" val="3193425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FF7F-8AC0-1E7F-3B39-72808C007BF2}"/>
              </a:ext>
            </a:extLst>
          </p:cNvPr>
          <p:cNvSpPr>
            <a:spLocks noGrp="1"/>
          </p:cNvSpPr>
          <p:nvPr>
            <p:ph type="title"/>
          </p:nvPr>
        </p:nvSpPr>
        <p:spPr/>
        <p:txBody>
          <a:bodyPr>
            <a:normAutofit fontScale="90000"/>
          </a:bodyPr>
          <a:lstStyle/>
          <a:p>
            <a:r>
              <a:rPr lang="en-US" dirty="0"/>
              <a:t>Policy 2.5.18 Delegation to an Unregulated Care Provider</a:t>
            </a:r>
          </a:p>
        </p:txBody>
      </p:sp>
      <p:pic>
        <p:nvPicPr>
          <p:cNvPr id="6" name="Content Placeholder 5">
            <a:extLst>
              <a:ext uri="{FF2B5EF4-FFF2-40B4-BE49-F238E27FC236}">
                <a16:creationId xmlns:a16="http://schemas.microsoft.com/office/drawing/2014/main" id="{92CDC76D-C9E0-C3DC-7BF9-16849E09CB22}"/>
              </a:ext>
            </a:extLst>
          </p:cNvPr>
          <p:cNvPicPr>
            <a:picLocks noGrp="1" noChangeAspect="1"/>
          </p:cNvPicPr>
          <p:nvPr>
            <p:ph idx="1"/>
          </p:nvPr>
        </p:nvPicPr>
        <p:blipFill>
          <a:blip r:embed="rId3"/>
          <a:stretch>
            <a:fillRect/>
          </a:stretch>
        </p:blipFill>
        <p:spPr>
          <a:xfrm>
            <a:off x="1733550" y="1666716"/>
            <a:ext cx="5676900" cy="3752850"/>
          </a:xfrm>
        </p:spPr>
      </p:pic>
      <p:sp>
        <p:nvSpPr>
          <p:cNvPr id="4" name="Slide Number Placeholder 3">
            <a:extLst>
              <a:ext uri="{FF2B5EF4-FFF2-40B4-BE49-F238E27FC236}">
                <a16:creationId xmlns:a16="http://schemas.microsoft.com/office/drawing/2014/main" id="{77F68785-99AC-8F18-7E2D-E0917C01728C}"/>
              </a:ext>
            </a:extLst>
          </p:cNvPr>
          <p:cNvSpPr>
            <a:spLocks noGrp="1"/>
          </p:cNvSpPr>
          <p:nvPr>
            <p:ph type="sldNum" sz="quarter" idx="12"/>
          </p:nvPr>
        </p:nvSpPr>
        <p:spPr/>
        <p:txBody>
          <a:bodyPr/>
          <a:lstStyle/>
          <a:p>
            <a:fld id="{CD7972F3-B1E1-8448-A5D8-C083B140CC35}" type="slidenum">
              <a:rPr lang="en-US" smtClean="0"/>
              <a:t>16</a:t>
            </a:fld>
            <a:endParaRPr lang="en-US"/>
          </a:p>
        </p:txBody>
      </p:sp>
    </p:spTree>
    <p:extLst>
      <p:ext uri="{BB962C8B-B14F-4D97-AF65-F5344CB8AC3E}">
        <p14:creationId xmlns:p14="http://schemas.microsoft.com/office/powerpoint/2010/main" val="5632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5F5F-7CFF-595B-A9A7-B22070F10AEE}"/>
              </a:ext>
            </a:extLst>
          </p:cNvPr>
          <p:cNvSpPr>
            <a:spLocks noGrp="1"/>
          </p:cNvSpPr>
          <p:nvPr>
            <p:ph type="title"/>
          </p:nvPr>
        </p:nvSpPr>
        <p:spPr/>
        <p:txBody>
          <a:bodyPr>
            <a:normAutofit fontScale="90000"/>
          </a:bodyPr>
          <a:lstStyle/>
          <a:p>
            <a:r>
              <a:rPr lang="en-US" dirty="0"/>
              <a:t>Policy 2.5.18 Delegation to an Unregulated Care Provider</a:t>
            </a:r>
          </a:p>
        </p:txBody>
      </p:sp>
      <p:sp>
        <p:nvSpPr>
          <p:cNvPr id="3" name="Content Placeholder 2">
            <a:extLst>
              <a:ext uri="{FF2B5EF4-FFF2-40B4-BE49-F238E27FC236}">
                <a16:creationId xmlns:a16="http://schemas.microsoft.com/office/drawing/2014/main" id="{64BE1635-0E83-A9B5-8295-864B06B84D68}"/>
              </a:ext>
            </a:extLst>
          </p:cNvPr>
          <p:cNvSpPr>
            <a:spLocks noGrp="1"/>
          </p:cNvSpPr>
          <p:nvPr>
            <p:ph idx="1"/>
          </p:nvPr>
        </p:nvSpPr>
        <p:spPr/>
        <p:txBody>
          <a:bodyPr/>
          <a:lstStyle/>
          <a:p>
            <a:pPr marL="0" indent="0">
              <a:buNone/>
            </a:pPr>
            <a:r>
              <a:rPr lang="en-US" dirty="0"/>
              <a:t>Delegation is a three-part process:</a:t>
            </a:r>
          </a:p>
          <a:p>
            <a:pPr marL="0" indent="0">
              <a:buNone/>
            </a:pPr>
            <a:r>
              <a:rPr lang="en-US" dirty="0"/>
              <a:t>1. Assessment of the client and their situation, 	as well as of the competence of the care</a:t>
            </a:r>
          </a:p>
          <a:p>
            <a:pPr marL="0" indent="0">
              <a:buNone/>
            </a:pPr>
            <a:r>
              <a:rPr lang="en-US" dirty="0"/>
              <a:t>	provider.</a:t>
            </a:r>
          </a:p>
          <a:p>
            <a:pPr marL="0" indent="0">
              <a:buNone/>
            </a:pPr>
            <a:r>
              <a:rPr lang="en-US" dirty="0"/>
              <a:t>2. Delegation of the task</a:t>
            </a:r>
          </a:p>
          <a:p>
            <a:pPr marL="0" indent="0">
              <a:buNone/>
            </a:pPr>
            <a:r>
              <a:rPr lang="en-US" dirty="0"/>
              <a:t>3. Supervision</a:t>
            </a:r>
          </a:p>
        </p:txBody>
      </p:sp>
      <p:sp>
        <p:nvSpPr>
          <p:cNvPr id="4" name="Slide Number Placeholder 3">
            <a:extLst>
              <a:ext uri="{FF2B5EF4-FFF2-40B4-BE49-F238E27FC236}">
                <a16:creationId xmlns:a16="http://schemas.microsoft.com/office/drawing/2014/main" id="{41C8408B-568D-9F1C-8947-3C72C6CEBB5C}"/>
              </a:ext>
            </a:extLst>
          </p:cNvPr>
          <p:cNvSpPr>
            <a:spLocks noGrp="1"/>
          </p:cNvSpPr>
          <p:nvPr>
            <p:ph type="sldNum" sz="quarter" idx="12"/>
          </p:nvPr>
        </p:nvSpPr>
        <p:spPr/>
        <p:txBody>
          <a:bodyPr/>
          <a:lstStyle/>
          <a:p>
            <a:fld id="{CD7972F3-B1E1-8448-A5D8-C083B140CC35}" type="slidenum">
              <a:rPr lang="en-US" smtClean="0"/>
              <a:t>17</a:t>
            </a:fld>
            <a:endParaRPr lang="en-US"/>
          </a:p>
        </p:txBody>
      </p:sp>
    </p:spTree>
    <p:extLst>
      <p:ext uri="{BB962C8B-B14F-4D97-AF65-F5344CB8AC3E}">
        <p14:creationId xmlns:p14="http://schemas.microsoft.com/office/powerpoint/2010/main" val="253435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6CBA-D277-7EE3-D4AB-5A67871AD3A1}"/>
              </a:ext>
            </a:extLst>
          </p:cNvPr>
          <p:cNvSpPr>
            <a:spLocks noGrp="1"/>
          </p:cNvSpPr>
          <p:nvPr>
            <p:ph type="title"/>
          </p:nvPr>
        </p:nvSpPr>
        <p:spPr/>
        <p:txBody>
          <a:bodyPr>
            <a:normAutofit fontScale="90000"/>
          </a:bodyPr>
          <a:lstStyle/>
          <a:p>
            <a:r>
              <a:rPr lang="en-US" dirty="0"/>
              <a:t>Policy 2.5.18 Delegation to an Unregulated Care Provider</a:t>
            </a:r>
          </a:p>
        </p:txBody>
      </p:sp>
      <p:sp>
        <p:nvSpPr>
          <p:cNvPr id="3" name="Content Placeholder 2">
            <a:extLst>
              <a:ext uri="{FF2B5EF4-FFF2-40B4-BE49-F238E27FC236}">
                <a16:creationId xmlns:a16="http://schemas.microsoft.com/office/drawing/2014/main" id="{4F9D5EEE-9951-3F58-A5E1-0006CF3D4F7A}"/>
              </a:ext>
            </a:extLst>
          </p:cNvPr>
          <p:cNvSpPr>
            <a:spLocks noGrp="1"/>
          </p:cNvSpPr>
          <p:nvPr>
            <p:ph idx="1"/>
          </p:nvPr>
        </p:nvSpPr>
        <p:spPr/>
        <p:txBody>
          <a:bodyPr/>
          <a:lstStyle/>
          <a:p>
            <a:pPr marL="0" indent="0">
              <a:buNone/>
            </a:pPr>
            <a:r>
              <a:rPr lang="en-US" dirty="0"/>
              <a:t>Delegation can be very complicated. It is recommended that nurses review:</a:t>
            </a:r>
          </a:p>
          <a:p>
            <a:pPr marL="0" indent="0">
              <a:buNone/>
            </a:pPr>
            <a:r>
              <a:rPr lang="en-US" sz="2800" i="1" dirty="0">
                <a:solidFill>
                  <a:schemeClr val="tx2">
                    <a:lumMod val="60000"/>
                    <a:lumOff val="40000"/>
                  </a:schemeClr>
                </a:solidFill>
              </a:rPr>
              <a:t>	Decision-Making Standards for Nurses in the 	Supervision of Health Care Aides. (College of 	Licensed Practical Nurses of Alberta and the College 	of Registered Nurses of Alberta). (2010)</a:t>
            </a:r>
          </a:p>
        </p:txBody>
      </p:sp>
      <p:sp>
        <p:nvSpPr>
          <p:cNvPr id="4" name="Slide Number Placeholder 3">
            <a:extLst>
              <a:ext uri="{FF2B5EF4-FFF2-40B4-BE49-F238E27FC236}">
                <a16:creationId xmlns:a16="http://schemas.microsoft.com/office/drawing/2014/main" id="{19413B0F-A73D-DF27-B4A1-57EEED2A0CC9}"/>
              </a:ext>
            </a:extLst>
          </p:cNvPr>
          <p:cNvSpPr>
            <a:spLocks noGrp="1"/>
          </p:cNvSpPr>
          <p:nvPr>
            <p:ph type="sldNum" sz="quarter" idx="12"/>
          </p:nvPr>
        </p:nvSpPr>
        <p:spPr/>
        <p:txBody>
          <a:bodyPr/>
          <a:lstStyle/>
          <a:p>
            <a:fld id="{CD7972F3-B1E1-8448-A5D8-C083B140CC35}" type="slidenum">
              <a:rPr lang="en-US" smtClean="0"/>
              <a:t>18</a:t>
            </a:fld>
            <a:endParaRPr lang="en-US"/>
          </a:p>
        </p:txBody>
      </p:sp>
    </p:spTree>
    <p:extLst>
      <p:ext uri="{BB962C8B-B14F-4D97-AF65-F5344CB8AC3E}">
        <p14:creationId xmlns:p14="http://schemas.microsoft.com/office/powerpoint/2010/main" val="221046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7A15-8F36-01D6-365B-440E596EDC69}"/>
              </a:ext>
            </a:extLst>
          </p:cNvPr>
          <p:cNvSpPr>
            <a:spLocks noGrp="1"/>
          </p:cNvSpPr>
          <p:nvPr>
            <p:ph type="title"/>
          </p:nvPr>
        </p:nvSpPr>
        <p:spPr/>
        <p:txBody>
          <a:bodyPr>
            <a:normAutofit fontScale="90000"/>
          </a:bodyPr>
          <a:lstStyle/>
          <a:p>
            <a:r>
              <a:rPr lang="en-US" dirty="0"/>
              <a:t>Policy 2.5.18 Delegation to an Unregulated Care Provider</a:t>
            </a:r>
          </a:p>
        </p:txBody>
      </p:sp>
      <p:sp>
        <p:nvSpPr>
          <p:cNvPr id="3" name="Content Placeholder 2">
            <a:extLst>
              <a:ext uri="{FF2B5EF4-FFF2-40B4-BE49-F238E27FC236}">
                <a16:creationId xmlns:a16="http://schemas.microsoft.com/office/drawing/2014/main" id="{927D338D-4589-FA8D-10BF-F38C58CF2B1C}"/>
              </a:ext>
            </a:extLst>
          </p:cNvPr>
          <p:cNvSpPr>
            <a:spLocks noGrp="1"/>
          </p:cNvSpPr>
          <p:nvPr>
            <p:ph idx="1"/>
          </p:nvPr>
        </p:nvSpPr>
        <p:spPr/>
        <p:txBody>
          <a:bodyPr>
            <a:normAutofit/>
          </a:bodyPr>
          <a:lstStyle/>
          <a:p>
            <a:pPr marL="0" indent="0">
              <a:buNone/>
            </a:pPr>
            <a:r>
              <a:rPr lang="en-US" b="1" dirty="0"/>
              <a:t>Expected Outcome:</a:t>
            </a:r>
          </a:p>
          <a:p>
            <a:pPr marL="0" indent="0">
              <a:buNone/>
            </a:pPr>
            <a:r>
              <a:rPr lang="en-US" dirty="0"/>
              <a:t>Nurses practice to their full scope, utilizing unregulated care provider resources wisely and appropriately, with the goal of ensuring that clients receive the best care from the appropriate staff member.</a:t>
            </a:r>
          </a:p>
        </p:txBody>
      </p:sp>
      <p:sp>
        <p:nvSpPr>
          <p:cNvPr id="4" name="Slide Number Placeholder 3">
            <a:extLst>
              <a:ext uri="{FF2B5EF4-FFF2-40B4-BE49-F238E27FC236}">
                <a16:creationId xmlns:a16="http://schemas.microsoft.com/office/drawing/2014/main" id="{EE93C2C1-7668-31B2-B988-303FEFE5DCDC}"/>
              </a:ext>
            </a:extLst>
          </p:cNvPr>
          <p:cNvSpPr>
            <a:spLocks noGrp="1"/>
          </p:cNvSpPr>
          <p:nvPr>
            <p:ph type="sldNum" sz="quarter" idx="12"/>
          </p:nvPr>
        </p:nvSpPr>
        <p:spPr/>
        <p:txBody>
          <a:bodyPr/>
          <a:lstStyle/>
          <a:p>
            <a:fld id="{CD7972F3-B1E1-8448-A5D8-C083B140CC35}" type="slidenum">
              <a:rPr lang="en-US" smtClean="0"/>
              <a:t>19</a:t>
            </a:fld>
            <a:endParaRPr lang="en-US"/>
          </a:p>
        </p:txBody>
      </p:sp>
    </p:spTree>
    <p:extLst>
      <p:ext uri="{BB962C8B-B14F-4D97-AF65-F5344CB8AC3E}">
        <p14:creationId xmlns:p14="http://schemas.microsoft.com/office/powerpoint/2010/main" val="338980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61CA-BB4C-D2DE-E17B-6BB4B78E0EA8}"/>
              </a:ext>
            </a:extLst>
          </p:cNvPr>
          <p:cNvSpPr>
            <a:spLocks noGrp="1"/>
          </p:cNvSpPr>
          <p:nvPr>
            <p:ph type="title"/>
          </p:nvPr>
        </p:nvSpPr>
        <p:spPr>
          <a:xfrm>
            <a:off x="457200" y="274638"/>
            <a:ext cx="8229600" cy="1143000"/>
          </a:xfrm>
        </p:spPr>
        <p:txBody>
          <a:bodyPr anchor="ctr">
            <a:normAutofit/>
          </a:bodyPr>
          <a:lstStyle/>
          <a:p>
            <a:r>
              <a:rPr lang="en-US" dirty="0"/>
              <a:t>Land Acknowledgment</a:t>
            </a:r>
          </a:p>
        </p:txBody>
      </p:sp>
      <p:sp>
        <p:nvSpPr>
          <p:cNvPr id="3" name="Content Placeholder 2">
            <a:extLst>
              <a:ext uri="{FF2B5EF4-FFF2-40B4-BE49-F238E27FC236}">
                <a16:creationId xmlns:a16="http://schemas.microsoft.com/office/drawing/2014/main" id="{204B1212-B59F-C74A-97D3-EEDA617F957C}"/>
              </a:ext>
            </a:extLst>
          </p:cNvPr>
          <p:cNvSpPr>
            <a:spLocks noGrp="1"/>
          </p:cNvSpPr>
          <p:nvPr>
            <p:ph sz="half" idx="1"/>
          </p:nvPr>
        </p:nvSpPr>
        <p:spPr>
          <a:xfrm>
            <a:off x="470517" y="1417638"/>
            <a:ext cx="4038600" cy="4525963"/>
          </a:xfrm>
        </p:spPr>
        <p:txBody>
          <a:bodyPr>
            <a:normAutofit/>
          </a:bodyPr>
          <a:lstStyle/>
          <a:p>
            <a:pPr marL="0" indent="0">
              <a:lnSpc>
                <a:spcPct val="90000"/>
              </a:lnSpc>
              <a:buNone/>
            </a:pPr>
            <a:endParaRPr lang="en-US" sz="2000" dirty="0"/>
          </a:p>
          <a:p>
            <a:pPr marL="0" indent="0">
              <a:lnSpc>
                <a:spcPct val="90000"/>
              </a:lnSpc>
              <a:buNone/>
            </a:pPr>
            <a:r>
              <a:rPr lang="en-US" sz="2000" dirty="0">
                <a:effectLst/>
              </a:rPr>
              <a:t>I acknowledge that what we call Alberta is the traditional and ancestral territory</a:t>
            </a:r>
            <a:r>
              <a:rPr lang="en-CA" sz="2000" dirty="0">
                <a:effectLst/>
              </a:rPr>
              <a:t>, and home to the peoples </a:t>
            </a:r>
            <a:r>
              <a:rPr lang="en-CA" sz="2000" dirty="0"/>
              <a:t>of </a:t>
            </a:r>
            <a:r>
              <a:rPr lang="en-CA" sz="2000" dirty="0">
                <a:effectLst/>
              </a:rPr>
              <a:t>Treaty 6, 7 and 8.   </a:t>
            </a:r>
          </a:p>
          <a:p>
            <a:pPr marL="0" indent="0">
              <a:lnSpc>
                <a:spcPct val="90000"/>
              </a:lnSpc>
              <a:buNone/>
            </a:pPr>
            <a:r>
              <a:rPr lang="en-CA" sz="2000" dirty="0">
                <a:effectLst/>
              </a:rPr>
              <a:t>First Nations, Métis and Inuit have lived here and cared for these lands for generations. </a:t>
            </a:r>
          </a:p>
          <a:p>
            <a:pPr marL="0" indent="0">
              <a:lnSpc>
                <a:spcPct val="90000"/>
              </a:lnSpc>
              <a:buNone/>
            </a:pPr>
            <a:r>
              <a:rPr lang="en-US" sz="2000" dirty="0">
                <a:effectLst/>
              </a:rPr>
              <a:t>I am grateful for the traditional Knowledge Keepers and Elders who are still with us today and those who have gone before us. </a:t>
            </a:r>
            <a:r>
              <a:rPr lang="en-CA" sz="2000" dirty="0">
                <a:effectLst/>
              </a:rPr>
              <a:t>May we work in partnership to serve present and future generations.</a:t>
            </a:r>
            <a:endParaRPr lang="en-US" sz="2000" dirty="0">
              <a:effectLst/>
            </a:endParaRPr>
          </a:p>
          <a:p>
            <a:pPr marL="0" indent="0">
              <a:lnSpc>
                <a:spcPct val="90000"/>
              </a:lnSpc>
              <a:buNone/>
            </a:pPr>
            <a:endParaRPr lang="en-US" sz="2000" dirty="0"/>
          </a:p>
        </p:txBody>
      </p:sp>
      <p:pic>
        <p:nvPicPr>
          <p:cNvPr id="5" name="Picture 4">
            <a:extLst>
              <a:ext uri="{FF2B5EF4-FFF2-40B4-BE49-F238E27FC236}">
                <a16:creationId xmlns:a16="http://schemas.microsoft.com/office/drawing/2014/main" id="{81431125-9C42-3894-7F7A-D24BA8043EE0}"/>
              </a:ext>
            </a:extLst>
          </p:cNvPr>
          <p:cNvPicPr>
            <a:picLocks noChangeAspect="1"/>
          </p:cNvPicPr>
          <p:nvPr/>
        </p:nvPicPr>
        <p:blipFill rotWithShape="1">
          <a:blip r:embed="rId3"/>
          <a:srcRect l="23802" r="17082" b="-1"/>
          <a:stretch/>
        </p:blipFill>
        <p:spPr>
          <a:xfrm>
            <a:off x="4764423" y="1562810"/>
            <a:ext cx="3909060" cy="4380791"/>
          </a:xfrm>
          <a:prstGeom prst="rect">
            <a:avLst/>
          </a:prstGeom>
          <a:noFill/>
        </p:spPr>
      </p:pic>
      <p:sp>
        <p:nvSpPr>
          <p:cNvPr id="4" name="Slide Number Placeholder 3">
            <a:extLst>
              <a:ext uri="{FF2B5EF4-FFF2-40B4-BE49-F238E27FC236}">
                <a16:creationId xmlns:a16="http://schemas.microsoft.com/office/drawing/2014/main" id="{6DD289CA-415B-FEFF-CE2C-9FFB0ACD0B7D}"/>
              </a:ext>
            </a:extLst>
          </p:cNvPr>
          <p:cNvSpPr>
            <a:spLocks noGrp="1"/>
          </p:cNvSpPr>
          <p:nvPr>
            <p:ph type="sldNum" sz="quarter" idx="12"/>
          </p:nvPr>
        </p:nvSpPr>
        <p:spPr>
          <a:xfrm>
            <a:off x="6865149" y="6356350"/>
            <a:ext cx="2133600" cy="365125"/>
          </a:xfrm>
        </p:spPr>
        <p:txBody>
          <a:bodyPr anchor="ctr">
            <a:normAutofit/>
          </a:bodyPr>
          <a:lstStyle/>
          <a:p>
            <a:pPr>
              <a:spcAft>
                <a:spcPts val="600"/>
              </a:spcAft>
            </a:pPr>
            <a:fld id="{CD7972F3-B1E1-8448-A5D8-C083B140CC35}" type="slidenum">
              <a:rPr lang="en-US" smtClean="0"/>
              <a:pPr>
                <a:spcAft>
                  <a:spcPts val="600"/>
                </a:spcAft>
              </a:pPr>
              <a:t>2</a:t>
            </a:fld>
            <a:endParaRPr lang="en-US"/>
          </a:p>
        </p:txBody>
      </p:sp>
    </p:spTree>
    <p:extLst>
      <p:ext uri="{BB962C8B-B14F-4D97-AF65-F5344CB8AC3E}">
        <p14:creationId xmlns:p14="http://schemas.microsoft.com/office/powerpoint/2010/main" val="284016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5302-449B-814F-3955-5D928E058A55}"/>
              </a:ext>
            </a:extLst>
          </p:cNvPr>
          <p:cNvSpPr>
            <a:spLocks noGrp="1"/>
          </p:cNvSpPr>
          <p:nvPr>
            <p:ph type="title"/>
          </p:nvPr>
        </p:nvSpPr>
        <p:spPr/>
        <p:txBody>
          <a:bodyPr>
            <a:normAutofit/>
          </a:bodyPr>
          <a:lstStyle/>
          <a:p>
            <a:r>
              <a:rPr lang="en-US" dirty="0"/>
              <a:t>Policy 8.21	Palliative Care </a:t>
            </a:r>
          </a:p>
        </p:txBody>
      </p:sp>
      <p:sp>
        <p:nvSpPr>
          <p:cNvPr id="3" name="Content Placeholder 2">
            <a:extLst>
              <a:ext uri="{FF2B5EF4-FFF2-40B4-BE49-F238E27FC236}">
                <a16:creationId xmlns:a16="http://schemas.microsoft.com/office/drawing/2014/main" id="{27AA7E9A-641B-A38D-17F8-6137B42C4AF4}"/>
              </a:ext>
            </a:extLst>
          </p:cNvPr>
          <p:cNvSpPr>
            <a:spLocks noGrp="1"/>
          </p:cNvSpPr>
          <p:nvPr>
            <p:ph idx="1"/>
          </p:nvPr>
        </p:nvSpPr>
        <p:spPr/>
        <p:txBody>
          <a:bodyPr/>
          <a:lstStyle/>
          <a:p>
            <a:pPr marL="0" indent="0">
              <a:buNone/>
            </a:pPr>
            <a:r>
              <a:rPr lang="en-US" dirty="0"/>
              <a:t>The </a:t>
            </a:r>
            <a:r>
              <a:rPr lang="en-US" b="1" dirty="0"/>
              <a:t>palliative care </a:t>
            </a:r>
            <a:r>
              <a:rPr lang="en-US" dirty="0"/>
              <a:t>approach is appropriate for any individual and/or family living with a life limiting illness due to any diagnosis, with any prognosis, regardless of age. </a:t>
            </a:r>
          </a:p>
          <a:p>
            <a:pPr marL="0" indent="0">
              <a:buNone/>
            </a:pPr>
            <a:endParaRPr lang="en-US" dirty="0"/>
          </a:p>
          <a:p>
            <a:pPr marL="0" indent="0">
              <a:buNone/>
            </a:pPr>
            <a:r>
              <a:rPr lang="en-US" dirty="0"/>
              <a:t>The palliative approach to care may coexist with and enhance existing disease treatments, or it may be the total focus of care.</a:t>
            </a:r>
          </a:p>
        </p:txBody>
      </p:sp>
      <p:sp>
        <p:nvSpPr>
          <p:cNvPr id="4" name="Slide Number Placeholder 3">
            <a:extLst>
              <a:ext uri="{FF2B5EF4-FFF2-40B4-BE49-F238E27FC236}">
                <a16:creationId xmlns:a16="http://schemas.microsoft.com/office/drawing/2014/main" id="{C89C74B5-AE0A-84DB-C587-93A8029CF5D1}"/>
              </a:ext>
            </a:extLst>
          </p:cNvPr>
          <p:cNvSpPr>
            <a:spLocks noGrp="1"/>
          </p:cNvSpPr>
          <p:nvPr>
            <p:ph type="sldNum" sz="quarter" idx="12"/>
          </p:nvPr>
        </p:nvSpPr>
        <p:spPr/>
        <p:txBody>
          <a:bodyPr/>
          <a:lstStyle/>
          <a:p>
            <a:fld id="{CD7972F3-B1E1-8448-A5D8-C083B140CC35}" type="slidenum">
              <a:rPr lang="en-US" smtClean="0"/>
              <a:t>20</a:t>
            </a:fld>
            <a:endParaRPr lang="en-US"/>
          </a:p>
        </p:txBody>
      </p:sp>
    </p:spTree>
    <p:extLst>
      <p:ext uri="{BB962C8B-B14F-4D97-AF65-F5344CB8AC3E}">
        <p14:creationId xmlns:p14="http://schemas.microsoft.com/office/powerpoint/2010/main" val="50965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EFFB9-DEC8-7AA4-0E11-C9E4960CAE8B}"/>
              </a:ext>
            </a:extLst>
          </p:cNvPr>
          <p:cNvSpPr>
            <a:spLocks noGrp="1"/>
          </p:cNvSpPr>
          <p:nvPr>
            <p:ph type="title"/>
          </p:nvPr>
        </p:nvSpPr>
        <p:spPr/>
        <p:txBody>
          <a:bodyPr/>
          <a:lstStyle/>
          <a:p>
            <a:r>
              <a:rPr lang="en-US" dirty="0"/>
              <a:t>Policy 8.21	Palliative Care </a:t>
            </a:r>
          </a:p>
        </p:txBody>
      </p:sp>
      <p:sp>
        <p:nvSpPr>
          <p:cNvPr id="3" name="Content Placeholder 2">
            <a:extLst>
              <a:ext uri="{FF2B5EF4-FFF2-40B4-BE49-F238E27FC236}">
                <a16:creationId xmlns:a16="http://schemas.microsoft.com/office/drawing/2014/main" id="{EEEFBDF1-985F-3679-FEA6-674B8C36D660}"/>
              </a:ext>
            </a:extLst>
          </p:cNvPr>
          <p:cNvSpPr>
            <a:spLocks noGrp="1"/>
          </p:cNvSpPr>
          <p:nvPr>
            <p:ph idx="1"/>
          </p:nvPr>
        </p:nvSpPr>
        <p:spPr>
          <a:xfrm>
            <a:off x="457200" y="1600200"/>
            <a:ext cx="8229600" cy="4756150"/>
          </a:xfrm>
        </p:spPr>
        <p:txBody>
          <a:bodyPr>
            <a:normAutofit fontScale="92500"/>
          </a:bodyPr>
          <a:lstStyle/>
          <a:p>
            <a:pPr marL="0" indent="0">
              <a:buNone/>
            </a:pPr>
            <a:r>
              <a:rPr lang="en-US" dirty="0"/>
              <a:t>Expected Outcomes:</a:t>
            </a:r>
          </a:p>
          <a:p>
            <a:pPr>
              <a:buFont typeface="Arial" panose="020B0604020202020204" pitchFamily="34" charset="0"/>
              <a:buChar char="•"/>
            </a:pPr>
            <a:r>
              <a:rPr lang="en-US" dirty="0"/>
              <a:t>The client and family have an increased understanding of the illness and can identify their values and goals.</a:t>
            </a:r>
          </a:p>
          <a:p>
            <a:pPr>
              <a:buFont typeface="Arial" panose="020B0604020202020204" pitchFamily="34" charset="0"/>
              <a:buChar char="•"/>
            </a:pPr>
            <a:r>
              <a:rPr lang="en-US" dirty="0"/>
              <a:t>Clients will have a complete and documented advance care plan </a:t>
            </a:r>
          </a:p>
          <a:p>
            <a:pPr>
              <a:buFont typeface="Arial" panose="020B0604020202020204" pitchFamily="34" charset="0"/>
              <a:buChar char="•"/>
            </a:pPr>
            <a:r>
              <a:rPr lang="en-US" dirty="0"/>
              <a:t>Clients have less anxiety as a result of the autonomy in care needs.</a:t>
            </a:r>
          </a:p>
          <a:p>
            <a:r>
              <a:rPr lang="en-US" dirty="0"/>
              <a:t>Clients have a better quality of life and end of life.</a:t>
            </a:r>
          </a:p>
        </p:txBody>
      </p:sp>
      <p:sp>
        <p:nvSpPr>
          <p:cNvPr id="4" name="Slide Number Placeholder 3">
            <a:extLst>
              <a:ext uri="{FF2B5EF4-FFF2-40B4-BE49-F238E27FC236}">
                <a16:creationId xmlns:a16="http://schemas.microsoft.com/office/drawing/2014/main" id="{3763FB81-2B16-1A9F-B384-5F50C9509911}"/>
              </a:ext>
            </a:extLst>
          </p:cNvPr>
          <p:cNvSpPr>
            <a:spLocks noGrp="1"/>
          </p:cNvSpPr>
          <p:nvPr>
            <p:ph type="sldNum" sz="quarter" idx="12"/>
          </p:nvPr>
        </p:nvSpPr>
        <p:spPr/>
        <p:txBody>
          <a:bodyPr/>
          <a:lstStyle/>
          <a:p>
            <a:fld id="{CD7972F3-B1E1-8448-A5D8-C083B140CC35}" type="slidenum">
              <a:rPr lang="en-US" smtClean="0"/>
              <a:t>21</a:t>
            </a:fld>
            <a:endParaRPr lang="en-US"/>
          </a:p>
        </p:txBody>
      </p:sp>
    </p:spTree>
    <p:extLst>
      <p:ext uri="{BB962C8B-B14F-4D97-AF65-F5344CB8AC3E}">
        <p14:creationId xmlns:p14="http://schemas.microsoft.com/office/powerpoint/2010/main" val="109634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CF37-F52A-492A-ACE8-21FA31E0C3D5}"/>
              </a:ext>
            </a:extLst>
          </p:cNvPr>
          <p:cNvSpPr>
            <a:spLocks noGrp="1"/>
          </p:cNvSpPr>
          <p:nvPr>
            <p:ph type="title"/>
          </p:nvPr>
        </p:nvSpPr>
        <p:spPr/>
        <p:txBody>
          <a:bodyPr>
            <a:normAutofit/>
          </a:bodyPr>
          <a:lstStyle/>
          <a:p>
            <a:r>
              <a:rPr lang="en-US" dirty="0"/>
              <a:t>Policy 8.21	Palliative Care </a:t>
            </a:r>
          </a:p>
        </p:txBody>
      </p:sp>
      <p:sp>
        <p:nvSpPr>
          <p:cNvPr id="3" name="Content Placeholder 2">
            <a:extLst>
              <a:ext uri="{FF2B5EF4-FFF2-40B4-BE49-F238E27FC236}">
                <a16:creationId xmlns:a16="http://schemas.microsoft.com/office/drawing/2014/main" id="{AC619BDF-D18F-F5CA-13CE-DC7E1EA81B3A}"/>
              </a:ext>
            </a:extLst>
          </p:cNvPr>
          <p:cNvSpPr>
            <a:spLocks noGrp="1"/>
          </p:cNvSpPr>
          <p:nvPr>
            <p:ph idx="1"/>
          </p:nvPr>
        </p:nvSpPr>
        <p:spPr/>
        <p:txBody>
          <a:bodyPr>
            <a:normAutofit/>
          </a:bodyPr>
          <a:lstStyle/>
          <a:p>
            <a:pPr>
              <a:buFont typeface="Arial" panose="020B0604020202020204" pitchFamily="34" charset="0"/>
              <a:buChar char="•"/>
            </a:pPr>
            <a:r>
              <a:rPr lang="en-US" sz="3600" b="0" i="0" dirty="0">
                <a:solidFill>
                  <a:srgbClr val="000000"/>
                </a:solidFill>
                <a:effectLst/>
                <a:latin typeface="Calibri" panose="020F0502020204030204" pitchFamily="34" charset="0"/>
              </a:rPr>
              <a:t>8.20.1. Early Identification</a:t>
            </a:r>
          </a:p>
          <a:p>
            <a:pPr>
              <a:buFont typeface="Arial" panose="020B0604020202020204" pitchFamily="34" charset="0"/>
              <a:buChar char="•"/>
            </a:pPr>
            <a:r>
              <a:rPr lang="en-US" sz="3600" b="0" i="0" dirty="0">
                <a:solidFill>
                  <a:srgbClr val="000000"/>
                </a:solidFill>
                <a:effectLst/>
                <a:latin typeface="Calibri" panose="020F0502020204030204" pitchFamily="34" charset="0"/>
              </a:rPr>
              <a:t>8.20.2. Advance Care Planning</a:t>
            </a:r>
          </a:p>
          <a:p>
            <a:pPr>
              <a:buFont typeface="Arial" panose="020B0604020202020204" pitchFamily="34" charset="0"/>
              <a:buChar char="•"/>
            </a:pPr>
            <a:r>
              <a:rPr lang="en-US" sz="3600" b="0" i="0" dirty="0">
                <a:solidFill>
                  <a:srgbClr val="000000"/>
                </a:solidFill>
                <a:effectLst/>
                <a:latin typeface="Calibri" panose="020F0502020204030204" pitchFamily="34" charset="0"/>
              </a:rPr>
              <a:t>8.20.3. Palliative Assessment  </a:t>
            </a:r>
          </a:p>
          <a:p>
            <a:pPr>
              <a:buFont typeface="Arial" panose="020B0604020202020204" pitchFamily="34" charset="0"/>
              <a:buChar char="•"/>
            </a:pPr>
            <a:r>
              <a:rPr lang="en-US" sz="3600" b="0" i="0" dirty="0">
                <a:solidFill>
                  <a:srgbClr val="000000"/>
                </a:solidFill>
                <a:effectLst/>
                <a:latin typeface="Calibri" panose="020F0502020204030204" pitchFamily="34" charset="0"/>
              </a:rPr>
              <a:t>8.20.4. Managing Symptoms</a:t>
            </a:r>
          </a:p>
          <a:p>
            <a:pPr>
              <a:buFont typeface="Arial" panose="020B0604020202020204" pitchFamily="34" charset="0"/>
              <a:buChar char="•"/>
            </a:pPr>
            <a:r>
              <a:rPr lang="en-US" sz="3600" b="0" i="0" dirty="0">
                <a:solidFill>
                  <a:srgbClr val="000000"/>
                </a:solidFill>
                <a:effectLst/>
                <a:latin typeface="Calibri" panose="020F0502020204030204" pitchFamily="34" charset="0"/>
              </a:rPr>
              <a:t>8.20.5. Preparing for End-of-Life</a:t>
            </a:r>
            <a:r>
              <a:rPr lang="en-US" sz="3600" dirty="0"/>
              <a:t> </a:t>
            </a:r>
            <a:br>
              <a:rPr lang="en-US" sz="3600" dirty="0"/>
            </a:br>
            <a:endParaRPr lang="en-US" sz="3600" dirty="0"/>
          </a:p>
        </p:txBody>
      </p:sp>
      <p:sp>
        <p:nvSpPr>
          <p:cNvPr id="4" name="Slide Number Placeholder 3">
            <a:extLst>
              <a:ext uri="{FF2B5EF4-FFF2-40B4-BE49-F238E27FC236}">
                <a16:creationId xmlns:a16="http://schemas.microsoft.com/office/drawing/2014/main" id="{BD7405B3-492A-BCF1-E38A-0016480BB33E}"/>
              </a:ext>
            </a:extLst>
          </p:cNvPr>
          <p:cNvSpPr>
            <a:spLocks noGrp="1"/>
          </p:cNvSpPr>
          <p:nvPr>
            <p:ph type="sldNum" sz="quarter" idx="12"/>
          </p:nvPr>
        </p:nvSpPr>
        <p:spPr/>
        <p:txBody>
          <a:bodyPr/>
          <a:lstStyle/>
          <a:p>
            <a:fld id="{CD7972F3-B1E1-8448-A5D8-C083B140CC35}" type="slidenum">
              <a:rPr lang="en-US" smtClean="0"/>
              <a:t>22</a:t>
            </a:fld>
            <a:endParaRPr lang="en-US"/>
          </a:p>
        </p:txBody>
      </p:sp>
    </p:spTree>
    <p:extLst>
      <p:ext uri="{BB962C8B-B14F-4D97-AF65-F5344CB8AC3E}">
        <p14:creationId xmlns:p14="http://schemas.microsoft.com/office/powerpoint/2010/main" val="3814046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C25C-53B8-D095-654D-190C1C47309B}"/>
              </a:ext>
            </a:extLst>
          </p:cNvPr>
          <p:cNvSpPr>
            <a:spLocks noGrp="1"/>
          </p:cNvSpPr>
          <p:nvPr>
            <p:ph type="title"/>
          </p:nvPr>
        </p:nvSpPr>
        <p:spPr/>
        <p:txBody>
          <a:bodyPr>
            <a:normAutofit fontScale="90000"/>
          </a:bodyPr>
          <a:lstStyle/>
          <a:p>
            <a:r>
              <a:rPr lang="en-US" dirty="0"/>
              <a:t>Policy 7.21 Employee Mental Health</a:t>
            </a:r>
          </a:p>
        </p:txBody>
      </p:sp>
      <p:sp>
        <p:nvSpPr>
          <p:cNvPr id="3" name="Content Placeholder 2">
            <a:extLst>
              <a:ext uri="{FF2B5EF4-FFF2-40B4-BE49-F238E27FC236}">
                <a16:creationId xmlns:a16="http://schemas.microsoft.com/office/drawing/2014/main" id="{4F7A75A3-193B-F8B6-1B8B-FF906EF907B3}"/>
              </a:ext>
            </a:extLst>
          </p:cNvPr>
          <p:cNvSpPr>
            <a:spLocks noGrp="1"/>
          </p:cNvSpPr>
          <p:nvPr>
            <p:ph idx="1"/>
          </p:nvPr>
        </p:nvSpPr>
        <p:spPr/>
        <p:txBody>
          <a:bodyPr>
            <a:normAutofit/>
          </a:bodyPr>
          <a:lstStyle/>
          <a:p>
            <a:pPr marL="0" indent="0">
              <a:buNone/>
            </a:pPr>
            <a:r>
              <a:rPr lang="en-US" dirty="0"/>
              <a:t>The Alberta First Nations Home and Community Care Program (AFNHCCP)/Community is committed to:</a:t>
            </a:r>
          </a:p>
          <a:p>
            <a:r>
              <a:rPr lang="en-US" dirty="0"/>
              <a:t>promoting and restoring the mental and physical well-being of all employees </a:t>
            </a:r>
          </a:p>
          <a:p>
            <a:r>
              <a:rPr lang="en-US" dirty="0"/>
              <a:t>will identify possible workplace stressors through risk assessments to eliminate or reduce them where possible. </a:t>
            </a:r>
          </a:p>
        </p:txBody>
      </p:sp>
      <p:sp>
        <p:nvSpPr>
          <p:cNvPr id="4" name="Slide Number Placeholder 3">
            <a:extLst>
              <a:ext uri="{FF2B5EF4-FFF2-40B4-BE49-F238E27FC236}">
                <a16:creationId xmlns:a16="http://schemas.microsoft.com/office/drawing/2014/main" id="{1A766F3A-E2F3-7D56-45BD-833273BBD9B0}"/>
              </a:ext>
            </a:extLst>
          </p:cNvPr>
          <p:cNvSpPr>
            <a:spLocks noGrp="1"/>
          </p:cNvSpPr>
          <p:nvPr>
            <p:ph type="sldNum" sz="quarter" idx="12"/>
          </p:nvPr>
        </p:nvSpPr>
        <p:spPr/>
        <p:txBody>
          <a:bodyPr/>
          <a:lstStyle/>
          <a:p>
            <a:fld id="{CD7972F3-B1E1-8448-A5D8-C083B140CC35}" type="slidenum">
              <a:rPr lang="en-US" smtClean="0"/>
              <a:t>23</a:t>
            </a:fld>
            <a:endParaRPr lang="en-US"/>
          </a:p>
        </p:txBody>
      </p:sp>
    </p:spTree>
    <p:extLst>
      <p:ext uri="{BB962C8B-B14F-4D97-AF65-F5344CB8AC3E}">
        <p14:creationId xmlns:p14="http://schemas.microsoft.com/office/powerpoint/2010/main" val="208894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C25C-53B8-D095-654D-190C1C47309B}"/>
              </a:ext>
            </a:extLst>
          </p:cNvPr>
          <p:cNvSpPr>
            <a:spLocks noGrp="1"/>
          </p:cNvSpPr>
          <p:nvPr>
            <p:ph type="title"/>
          </p:nvPr>
        </p:nvSpPr>
        <p:spPr/>
        <p:txBody>
          <a:bodyPr>
            <a:normAutofit fontScale="90000"/>
          </a:bodyPr>
          <a:lstStyle/>
          <a:p>
            <a:r>
              <a:rPr lang="en-US" dirty="0"/>
              <a:t>Policy 7.21 Employee Mental Health</a:t>
            </a:r>
          </a:p>
        </p:txBody>
      </p:sp>
      <p:pic>
        <p:nvPicPr>
          <p:cNvPr id="6" name="Content Placeholder 5">
            <a:extLst>
              <a:ext uri="{FF2B5EF4-FFF2-40B4-BE49-F238E27FC236}">
                <a16:creationId xmlns:a16="http://schemas.microsoft.com/office/drawing/2014/main" id="{1D31C2E4-D26A-6362-1673-397F802BBEF1}"/>
              </a:ext>
            </a:extLst>
          </p:cNvPr>
          <p:cNvPicPr>
            <a:picLocks noGrp="1" noChangeAspect="1"/>
          </p:cNvPicPr>
          <p:nvPr>
            <p:ph idx="1"/>
          </p:nvPr>
        </p:nvPicPr>
        <p:blipFill>
          <a:blip r:embed="rId3"/>
          <a:stretch>
            <a:fillRect/>
          </a:stretch>
        </p:blipFill>
        <p:spPr>
          <a:xfrm>
            <a:off x="1700212" y="1858169"/>
            <a:ext cx="5743575" cy="4010025"/>
          </a:xfrm>
        </p:spPr>
      </p:pic>
      <p:sp>
        <p:nvSpPr>
          <p:cNvPr id="4" name="Slide Number Placeholder 3">
            <a:extLst>
              <a:ext uri="{FF2B5EF4-FFF2-40B4-BE49-F238E27FC236}">
                <a16:creationId xmlns:a16="http://schemas.microsoft.com/office/drawing/2014/main" id="{1A766F3A-E2F3-7D56-45BD-833273BBD9B0}"/>
              </a:ext>
            </a:extLst>
          </p:cNvPr>
          <p:cNvSpPr>
            <a:spLocks noGrp="1"/>
          </p:cNvSpPr>
          <p:nvPr>
            <p:ph type="sldNum" sz="quarter" idx="12"/>
          </p:nvPr>
        </p:nvSpPr>
        <p:spPr/>
        <p:txBody>
          <a:bodyPr/>
          <a:lstStyle/>
          <a:p>
            <a:fld id="{CD7972F3-B1E1-8448-A5D8-C083B140CC35}" type="slidenum">
              <a:rPr lang="en-US" smtClean="0"/>
              <a:t>24</a:t>
            </a:fld>
            <a:endParaRPr lang="en-US"/>
          </a:p>
        </p:txBody>
      </p:sp>
    </p:spTree>
    <p:extLst>
      <p:ext uri="{BB962C8B-B14F-4D97-AF65-F5344CB8AC3E}">
        <p14:creationId xmlns:p14="http://schemas.microsoft.com/office/powerpoint/2010/main" val="702610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C25C-53B8-D095-654D-190C1C47309B}"/>
              </a:ext>
            </a:extLst>
          </p:cNvPr>
          <p:cNvSpPr>
            <a:spLocks noGrp="1"/>
          </p:cNvSpPr>
          <p:nvPr>
            <p:ph type="title"/>
          </p:nvPr>
        </p:nvSpPr>
        <p:spPr/>
        <p:txBody>
          <a:bodyPr>
            <a:normAutofit fontScale="90000"/>
          </a:bodyPr>
          <a:lstStyle/>
          <a:p>
            <a:r>
              <a:rPr lang="en-US" dirty="0"/>
              <a:t>Policy 7.21 Employee Mental Health</a:t>
            </a:r>
          </a:p>
        </p:txBody>
      </p:sp>
      <p:sp>
        <p:nvSpPr>
          <p:cNvPr id="3" name="Content Placeholder 2">
            <a:extLst>
              <a:ext uri="{FF2B5EF4-FFF2-40B4-BE49-F238E27FC236}">
                <a16:creationId xmlns:a16="http://schemas.microsoft.com/office/drawing/2014/main" id="{4F7A75A3-193B-F8B6-1B8B-FF906EF907B3}"/>
              </a:ext>
            </a:extLst>
          </p:cNvPr>
          <p:cNvSpPr>
            <a:spLocks noGrp="1"/>
          </p:cNvSpPr>
          <p:nvPr>
            <p:ph idx="1"/>
          </p:nvPr>
        </p:nvSpPr>
        <p:spPr/>
        <p:txBody>
          <a:bodyPr>
            <a:normAutofit fontScale="92500"/>
          </a:bodyPr>
          <a:lstStyle/>
          <a:p>
            <a:pPr marL="0" indent="0">
              <a:buNone/>
            </a:pPr>
            <a:r>
              <a:rPr lang="en-US" sz="2400" b="1" i="0" dirty="0">
                <a:solidFill>
                  <a:srgbClr val="000000"/>
                </a:solidFill>
                <a:effectLst/>
                <a:latin typeface="Calibri-Bold"/>
              </a:rPr>
              <a:t>Supports and Tools:</a:t>
            </a:r>
            <a:br>
              <a:rPr lang="en-US" sz="2400" b="1" i="0" dirty="0">
                <a:solidFill>
                  <a:srgbClr val="000000"/>
                </a:solidFill>
                <a:effectLst/>
                <a:latin typeface="Calibri-Bold"/>
              </a:rPr>
            </a:br>
            <a:r>
              <a:rPr lang="en-US" sz="2400" b="1" i="0" dirty="0">
                <a:solidFill>
                  <a:srgbClr val="000000"/>
                </a:solidFill>
                <a:effectLst/>
                <a:latin typeface="Calibri-Bold"/>
              </a:rPr>
              <a:t>Occupational &amp; Critical Incident Stress Management (OCISM) services are provided by (First Nations Inuit Health Branch) FNIHB to all nurses serving First Nations communities.</a:t>
            </a:r>
            <a:br>
              <a:rPr lang="en-US" sz="2400" b="1" i="0" dirty="0">
                <a:solidFill>
                  <a:srgbClr val="000000"/>
                </a:solidFill>
                <a:effectLst/>
                <a:latin typeface="Calibri-Bold"/>
              </a:rPr>
            </a:br>
            <a:endParaRPr lang="en-US" sz="2400" b="1" i="0" dirty="0">
              <a:solidFill>
                <a:srgbClr val="000000"/>
              </a:solidFill>
              <a:effectLst/>
              <a:latin typeface="Calibri-Bold"/>
            </a:endParaRPr>
          </a:p>
          <a:p>
            <a:pPr marL="0" indent="0">
              <a:buNone/>
            </a:pPr>
            <a:r>
              <a:rPr lang="en-US" sz="2400" b="0" i="0" dirty="0">
                <a:solidFill>
                  <a:srgbClr val="000000"/>
                </a:solidFill>
                <a:effectLst/>
                <a:latin typeface="Calibri" panose="020F0502020204030204" pitchFamily="34" charset="0"/>
              </a:rPr>
              <a:t>The OCISM program was developed and implemented to assist nurses who are struggling with mental health concerns. </a:t>
            </a:r>
            <a:endParaRPr lang="en-US" sz="2400" dirty="0">
              <a:solidFill>
                <a:srgbClr val="000000"/>
              </a:solidFill>
              <a:latin typeface="Calibri" panose="020F0502020204030204" pitchFamily="34" charset="0"/>
            </a:endParaRPr>
          </a:p>
          <a:p>
            <a:pPr marL="0" indent="0">
              <a:buNone/>
            </a:pPr>
            <a:endParaRPr lang="en-US" sz="2400" b="0" i="0" dirty="0">
              <a:solidFill>
                <a:srgbClr val="000000"/>
              </a:solidFill>
              <a:effectLst/>
              <a:latin typeface="Calibri" panose="020F0502020204030204" pitchFamily="34" charset="0"/>
            </a:endParaRPr>
          </a:p>
          <a:p>
            <a:pPr marL="0" indent="0">
              <a:buNone/>
            </a:pPr>
            <a:r>
              <a:rPr lang="en-US" sz="2400" b="0" i="0" dirty="0">
                <a:solidFill>
                  <a:srgbClr val="000000"/>
                </a:solidFill>
                <a:effectLst/>
                <a:latin typeface="Calibri" panose="020F0502020204030204" pitchFamily="34" charset="0"/>
              </a:rPr>
              <a:t>The goal of OCISM services is to safeguard the well-being of nurses.</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1A766F3A-E2F3-7D56-45BD-833273BBD9B0}"/>
              </a:ext>
            </a:extLst>
          </p:cNvPr>
          <p:cNvSpPr>
            <a:spLocks noGrp="1"/>
          </p:cNvSpPr>
          <p:nvPr>
            <p:ph type="sldNum" sz="quarter" idx="12"/>
          </p:nvPr>
        </p:nvSpPr>
        <p:spPr/>
        <p:txBody>
          <a:bodyPr/>
          <a:lstStyle/>
          <a:p>
            <a:fld id="{CD7972F3-B1E1-8448-A5D8-C083B140CC35}" type="slidenum">
              <a:rPr lang="en-US" smtClean="0"/>
              <a:t>25</a:t>
            </a:fld>
            <a:endParaRPr lang="en-US"/>
          </a:p>
        </p:txBody>
      </p:sp>
    </p:spTree>
    <p:extLst>
      <p:ext uri="{BB962C8B-B14F-4D97-AF65-F5344CB8AC3E}">
        <p14:creationId xmlns:p14="http://schemas.microsoft.com/office/powerpoint/2010/main" val="3074037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4A30-8D43-02EC-FC46-4054134DBABC}"/>
              </a:ext>
            </a:extLst>
          </p:cNvPr>
          <p:cNvSpPr>
            <a:spLocks noGrp="1"/>
          </p:cNvSpPr>
          <p:nvPr>
            <p:ph type="title"/>
          </p:nvPr>
        </p:nvSpPr>
        <p:spPr/>
        <p:txBody>
          <a:bodyPr>
            <a:normAutofit fontScale="90000"/>
          </a:bodyPr>
          <a:lstStyle/>
          <a:p>
            <a:r>
              <a:rPr lang="en-US" dirty="0"/>
              <a:t>Policy 7.21 Employee Mental Health</a:t>
            </a:r>
          </a:p>
        </p:txBody>
      </p:sp>
      <p:sp>
        <p:nvSpPr>
          <p:cNvPr id="3" name="Content Placeholder 2">
            <a:extLst>
              <a:ext uri="{FF2B5EF4-FFF2-40B4-BE49-F238E27FC236}">
                <a16:creationId xmlns:a16="http://schemas.microsoft.com/office/drawing/2014/main" id="{EA8D2EC2-DF75-3553-8407-EFCA8E13739F}"/>
              </a:ext>
            </a:extLst>
          </p:cNvPr>
          <p:cNvSpPr>
            <a:spLocks noGrp="1"/>
          </p:cNvSpPr>
          <p:nvPr>
            <p:ph idx="1"/>
          </p:nvPr>
        </p:nvSpPr>
        <p:spPr/>
        <p:txBody>
          <a:bodyPr>
            <a:normAutofit/>
          </a:bodyPr>
          <a:lstStyle/>
          <a:p>
            <a:pPr marL="0" indent="0" algn="ctr">
              <a:buNone/>
            </a:pPr>
            <a:r>
              <a:rPr lang="en-US" sz="2800" b="1" dirty="0"/>
              <a:t>Supports and Tools</a:t>
            </a:r>
          </a:p>
          <a:p>
            <a:pPr marL="0" indent="0">
              <a:buNone/>
            </a:pPr>
            <a:r>
              <a:rPr lang="en-US" sz="2800" b="1" dirty="0"/>
              <a:t>Hope for Wellness: </a:t>
            </a:r>
          </a:p>
          <a:p>
            <a:pPr marL="0" indent="0">
              <a:buNone/>
            </a:pPr>
            <a:r>
              <a:rPr lang="en-US" sz="2400" dirty="0"/>
              <a:t>Available to all Indigenous people across Canada. Experienced and culturally competent counsellors are available by telephone and online chat 24/7</a:t>
            </a:r>
          </a:p>
        </p:txBody>
      </p:sp>
      <p:sp>
        <p:nvSpPr>
          <p:cNvPr id="4" name="Slide Number Placeholder 3">
            <a:extLst>
              <a:ext uri="{FF2B5EF4-FFF2-40B4-BE49-F238E27FC236}">
                <a16:creationId xmlns:a16="http://schemas.microsoft.com/office/drawing/2014/main" id="{ABE5403E-5C4C-8593-AB31-5D6E13229EF9}"/>
              </a:ext>
            </a:extLst>
          </p:cNvPr>
          <p:cNvSpPr>
            <a:spLocks noGrp="1"/>
          </p:cNvSpPr>
          <p:nvPr>
            <p:ph type="sldNum" sz="quarter" idx="12"/>
          </p:nvPr>
        </p:nvSpPr>
        <p:spPr/>
        <p:txBody>
          <a:bodyPr/>
          <a:lstStyle/>
          <a:p>
            <a:fld id="{CD7972F3-B1E1-8448-A5D8-C083B140CC35}" type="slidenum">
              <a:rPr lang="en-US" smtClean="0"/>
              <a:t>26</a:t>
            </a:fld>
            <a:endParaRPr lang="en-US"/>
          </a:p>
        </p:txBody>
      </p:sp>
      <p:pic>
        <p:nvPicPr>
          <p:cNvPr id="6" name="Picture 5">
            <a:extLst>
              <a:ext uri="{FF2B5EF4-FFF2-40B4-BE49-F238E27FC236}">
                <a16:creationId xmlns:a16="http://schemas.microsoft.com/office/drawing/2014/main" id="{6CF2FD8B-4CDF-1DB1-6C7F-5EE4A0A51BA0}"/>
              </a:ext>
            </a:extLst>
          </p:cNvPr>
          <p:cNvPicPr>
            <a:picLocks noChangeAspect="1"/>
          </p:cNvPicPr>
          <p:nvPr/>
        </p:nvPicPr>
        <p:blipFill>
          <a:blip r:embed="rId3"/>
          <a:stretch>
            <a:fillRect/>
          </a:stretch>
        </p:blipFill>
        <p:spPr>
          <a:xfrm>
            <a:off x="1085850" y="3790537"/>
            <a:ext cx="6332220" cy="2565813"/>
          </a:xfrm>
          <a:prstGeom prst="rect">
            <a:avLst/>
          </a:prstGeom>
        </p:spPr>
      </p:pic>
    </p:spTree>
    <p:extLst>
      <p:ext uri="{BB962C8B-B14F-4D97-AF65-F5344CB8AC3E}">
        <p14:creationId xmlns:p14="http://schemas.microsoft.com/office/powerpoint/2010/main" val="1462389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6E0B-8CE9-E4E0-354E-28F4C621FCFA}"/>
              </a:ext>
            </a:extLst>
          </p:cNvPr>
          <p:cNvSpPr>
            <a:spLocks noGrp="1"/>
          </p:cNvSpPr>
          <p:nvPr>
            <p:ph type="title"/>
          </p:nvPr>
        </p:nvSpPr>
        <p:spPr/>
        <p:txBody>
          <a:bodyPr>
            <a:normAutofit fontScale="90000"/>
          </a:bodyPr>
          <a:lstStyle/>
          <a:p>
            <a:r>
              <a:rPr lang="en-US" dirty="0"/>
              <a:t>Policy 7.21 Employee Mental Health</a:t>
            </a:r>
          </a:p>
        </p:txBody>
      </p:sp>
      <p:sp>
        <p:nvSpPr>
          <p:cNvPr id="3" name="Content Placeholder 2">
            <a:extLst>
              <a:ext uri="{FF2B5EF4-FFF2-40B4-BE49-F238E27FC236}">
                <a16:creationId xmlns:a16="http://schemas.microsoft.com/office/drawing/2014/main" id="{93C7D146-BE75-A8E0-F341-AA7F22018EF9}"/>
              </a:ext>
            </a:extLst>
          </p:cNvPr>
          <p:cNvSpPr>
            <a:spLocks noGrp="1"/>
          </p:cNvSpPr>
          <p:nvPr>
            <p:ph idx="1"/>
          </p:nvPr>
        </p:nvSpPr>
        <p:spPr/>
        <p:txBody>
          <a:bodyPr/>
          <a:lstStyle/>
          <a:p>
            <a:pPr marL="0" indent="0" algn="ctr">
              <a:buNone/>
            </a:pPr>
            <a:r>
              <a:rPr lang="en-US" b="1" dirty="0"/>
              <a:t>Supports and Tools</a:t>
            </a:r>
          </a:p>
          <a:p>
            <a:r>
              <a:rPr lang="en-US" dirty="0"/>
              <a:t>Traditional healing practices to include;</a:t>
            </a:r>
          </a:p>
          <a:p>
            <a:pPr lvl="1">
              <a:buFont typeface="Courier New" panose="02070309020205020404" pitchFamily="49" charset="0"/>
              <a:buChar char="o"/>
            </a:pPr>
            <a:r>
              <a:rPr lang="en-US" dirty="0" err="1"/>
              <a:t>Sweatlodge</a:t>
            </a:r>
            <a:r>
              <a:rPr lang="en-US" dirty="0"/>
              <a:t>, Sundance, Tea dances, dancing &amp; singing </a:t>
            </a:r>
          </a:p>
          <a:p>
            <a:r>
              <a:rPr lang="en-US" dirty="0"/>
              <a:t>Elder-in-Residence Program </a:t>
            </a:r>
          </a:p>
          <a:p>
            <a:r>
              <a:rPr lang="en-US" dirty="0"/>
              <a:t>Employee Assistance Program (EAP) for Federal Employees</a:t>
            </a:r>
          </a:p>
        </p:txBody>
      </p:sp>
      <p:sp>
        <p:nvSpPr>
          <p:cNvPr id="4" name="Slide Number Placeholder 3">
            <a:extLst>
              <a:ext uri="{FF2B5EF4-FFF2-40B4-BE49-F238E27FC236}">
                <a16:creationId xmlns:a16="http://schemas.microsoft.com/office/drawing/2014/main" id="{03733505-3157-4CF3-2A3D-B9F61CD7383D}"/>
              </a:ext>
            </a:extLst>
          </p:cNvPr>
          <p:cNvSpPr>
            <a:spLocks noGrp="1"/>
          </p:cNvSpPr>
          <p:nvPr>
            <p:ph type="sldNum" sz="quarter" idx="12"/>
          </p:nvPr>
        </p:nvSpPr>
        <p:spPr/>
        <p:txBody>
          <a:bodyPr/>
          <a:lstStyle/>
          <a:p>
            <a:fld id="{CD7972F3-B1E1-8448-A5D8-C083B140CC35}" type="slidenum">
              <a:rPr lang="en-US" smtClean="0"/>
              <a:t>27</a:t>
            </a:fld>
            <a:endParaRPr lang="en-US"/>
          </a:p>
        </p:txBody>
      </p:sp>
    </p:spTree>
    <p:extLst>
      <p:ext uri="{BB962C8B-B14F-4D97-AF65-F5344CB8AC3E}">
        <p14:creationId xmlns:p14="http://schemas.microsoft.com/office/powerpoint/2010/main" val="879319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48C930-18E7-FB80-1BD8-7E8721DF68AC}"/>
              </a:ext>
            </a:extLst>
          </p:cNvPr>
          <p:cNvSpPr/>
          <p:nvPr/>
        </p:nvSpPr>
        <p:spPr>
          <a:xfrm>
            <a:off x="457200" y="4427034"/>
            <a:ext cx="8084634"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6CC53-50B3-7A26-7F01-77C2272DC197}"/>
              </a:ext>
            </a:extLst>
          </p:cNvPr>
          <p:cNvSpPr>
            <a:spLocks noGrp="1"/>
          </p:cNvSpPr>
          <p:nvPr>
            <p:ph type="title"/>
          </p:nvPr>
        </p:nvSpPr>
        <p:spPr/>
        <p:txBody>
          <a:bodyPr>
            <a:normAutofit fontScale="90000"/>
          </a:bodyPr>
          <a:lstStyle/>
          <a:p>
            <a:r>
              <a:rPr lang="en-US" dirty="0"/>
              <a:t>Policy 7.21 Employee Mental Health</a:t>
            </a:r>
          </a:p>
        </p:txBody>
      </p:sp>
      <p:sp>
        <p:nvSpPr>
          <p:cNvPr id="3" name="Content Placeholder 2">
            <a:extLst>
              <a:ext uri="{FF2B5EF4-FFF2-40B4-BE49-F238E27FC236}">
                <a16:creationId xmlns:a16="http://schemas.microsoft.com/office/drawing/2014/main" id="{E34B9D15-A0EA-BE8F-1AA8-7C5D20E22BA4}"/>
              </a:ext>
            </a:extLst>
          </p:cNvPr>
          <p:cNvSpPr>
            <a:spLocks noGrp="1"/>
          </p:cNvSpPr>
          <p:nvPr>
            <p:ph idx="1"/>
          </p:nvPr>
        </p:nvSpPr>
        <p:spPr/>
        <p:txBody>
          <a:bodyPr>
            <a:normAutofit fontScale="92500" lnSpcReduction="20000"/>
          </a:bodyPr>
          <a:lstStyle/>
          <a:p>
            <a:pPr marL="0" indent="0">
              <a:buNone/>
            </a:pPr>
            <a:r>
              <a:rPr lang="en-US" sz="2800" b="1" i="0" dirty="0">
                <a:solidFill>
                  <a:srgbClr val="000000"/>
                </a:solidFill>
                <a:effectLst/>
                <a:latin typeface="Calibri-Bold"/>
              </a:rPr>
              <a:t>Expected Outcomes</a:t>
            </a:r>
          </a:p>
          <a:p>
            <a:pPr marL="0" indent="0">
              <a:buNone/>
            </a:pPr>
            <a:br>
              <a:rPr lang="en-US" sz="2800" b="1" i="0" dirty="0">
                <a:solidFill>
                  <a:srgbClr val="000000"/>
                </a:solidFill>
                <a:effectLst/>
                <a:latin typeface="Calibri-Bold"/>
              </a:rPr>
            </a:br>
            <a:r>
              <a:rPr lang="en-US" sz="2800" b="0" i="0" dirty="0">
                <a:solidFill>
                  <a:srgbClr val="000000"/>
                </a:solidFill>
                <a:effectLst/>
                <a:latin typeface="Calibri" panose="020F0502020204030204" pitchFamily="34" charset="0"/>
              </a:rPr>
              <a:t>The AFNHCCP/Community</a:t>
            </a:r>
          </a:p>
          <a:p>
            <a:pPr>
              <a:buFont typeface="Arial" panose="020B0604020202020204" pitchFamily="34" charset="0"/>
              <a:buChar char="•"/>
            </a:pPr>
            <a:r>
              <a:rPr lang="en-US" sz="2800" b="0" i="0" dirty="0">
                <a:solidFill>
                  <a:srgbClr val="202124"/>
                </a:solidFill>
                <a:effectLst/>
                <a:latin typeface="Calibri" panose="020F0502020204030204" pitchFamily="34" charset="0"/>
              </a:rPr>
              <a:t>promotes the mental and physical well-being of all employees </a:t>
            </a:r>
          </a:p>
          <a:p>
            <a:pPr>
              <a:buFont typeface="Arial" panose="020B0604020202020204" pitchFamily="34" charset="0"/>
              <a:buChar char="•"/>
            </a:pPr>
            <a:r>
              <a:rPr lang="en-US" sz="2800" b="0" i="0" dirty="0">
                <a:solidFill>
                  <a:srgbClr val="000000"/>
                </a:solidFill>
                <a:effectLst/>
                <a:latin typeface="Calibri" panose="020F0502020204030204" pitchFamily="34" charset="0"/>
              </a:rPr>
              <a:t>will identify possible workplace stressors through risk assessments to eliminate or reduce them where possible.</a:t>
            </a:r>
            <a:br>
              <a:rPr lang="en-US" sz="2800" b="0" i="0" dirty="0">
                <a:solidFill>
                  <a:srgbClr val="000000"/>
                </a:solidFill>
                <a:effectLst/>
                <a:latin typeface="Calibri" panose="020F0502020204030204" pitchFamily="34" charset="0"/>
              </a:rPr>
            </a:br>
            <a:endParaRPr lang="en-US" sz="2800" b="0" i="0" dirty="0">
              <a:solidFill>
                <a:srgbClr val="000000"/>
              </a:solidFill>
              <a:effectLst/>
              <a:latin typeface="Calibri" panose="020F0502020204030204" pitchFamily="34" charset="0"/>
            </a:endParaRPr>
          </a:p>
          <a:p>
            <a:pPr marL="0" indent="0">
              <a:buNone/>
            </a:pPr>
            <a:r>
              <a:rPr lang="en-US" sz="2800" b="0" i="0" dirty="0">
                <a:solidFill>
                  <a:srgbClr val="000000"/>
                </a:solidFill>
                <a:effectLst/>
                <a:latin typeface="Calibri" panose="020F0502020204030204" pitchFamily="34" charset="0"/>
              </a:rPr>
              <a:t>All AFNHCCP/Community employees who are experiencing mental health concerns feel they</a:t>
            </a:r>
            <a:br>
              <a:rPr lang="en-US" sz="2800" b="0" i="0" dirty="0">
                <a:solidFill>
                  <a:srgbClr val="000000"/>
                </a:solidFill>
                <a:effectLst/>
                <a:latin typeface="Calibri" panose="020F0502020204030204" pitchFamily="34" charset="0"/>
              </a:rPr>
            </a:br>
            <a:r>
              <a:rPr lang="en-US" sz="2800" b="0" i="0" dirty="0">
                <a:solidFill>
                  <a:srgbClr val="000000"/>
                </a:solidFill>
                <a:effectLst/>
                <a:latin typeface="Calibri" panose="020F0502020204030204" pitchFamily="34" charset="0"/>
              </a:rPr>
              <a:t>are supported by all home care management and staff.</a:t>
            </a:r>
            <a:r>
              <a:rPr lang="en-US" sz="2800" dirty="0"/>
              <a:t> </a:t>
            </a:r>
            <a:br>
              <a:rPr lang="en-US" sz="2800" dirty="0"/>
            </a:br>
            <a:endParaRPr lang="en-US" sz="2800" dirty="0"/>
          </a:p>
        </p:txBody>
      </p:sp>
      <p:sp>
        <p:nvSpPr>
          <p:cNvPr id="4" name="Slide Number Placeholder 3">
            <a:extLst>
              <a:ext uri="{FF2B5EF4-FFF2-40B4-BE49-F238E27FC236}">
                <a16:creationId xmlns:a16="http://schemas.microsoft.com/office/drawing/2014/main" id="{149634E2-CEE3-887B-CF7F-1FA2D7670D96}"/>
              </a:ext>
            </a:extLst>
          </p:cNvPr>
          <p:cNvSpPr>
            <a:spLocks noGrp="1"/>
          </p:cNvSpPr>
          <p:nvPr>
            <p:ph type="sldNum" sz="quarter" idx="12"/>
          </p:nvPr>
        </p:nvSpPr>
        <p:spPr/>
        <p:txBody>
          <a:bodyPr/>
          <a:lstStyle/>
          <a:p>
            <a:fld id="{CD7972F3-B1E1-8448-A5D8-C083B140CC35}" type="slidenum">
              <a:rPr lang="en-US" smtClean="0"/>
              <a:t>28</a:t>
            </a:fld>
            <a:endParaRPr lang="en-US"/>
          </a:p>
        </p:txBody>
      </p:sp>
    </p:spTree>
    <p:extLst>
      <p:ext uri="{BB962C8B-B14F-4D97-AF65-F5344CB8AC3E}">
        <p14:creationId xmlns:p14="http://schemas.microsoft.com/office/powerpoint/2010/main" val="3517520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4764-1EEE-27DF-CD62-14771C46A0CE}"/>
              </a:ext>
            </a:extLst>
          </p:cNvPr>
          <p:cNvSpPr>
            <a:spLocks noGrp="1"/>
          </p:cNvSpPr>
          <p:nvPr>
            <p:ph type="title"/>
          </p:nvPr>
        </p:nvSpPr>
        <p:spPr/>
        <p:txBody>
          <a:bodyPr>
            <a:normAutofit fontScale="90000"/>
          </a:bodyPr>
          <a:lstStyle/>
          <a:p>
            <a:r>
              <a:rPr lang="en-US" dirty="0"/>
              <a:t>Updates Policy: Case Management </a:t>
            </a:r>
            <a:br>
              <a:rPr lang="en-US" dirty="0"/>
            </a:br>
            <a:r>
              <a:rPr lang="en-US" dirty="0"/>
              <a:t>and the LPN</a:t>
            </a:r>
          </a:p>
        </p:txBody>
      </p:sp>
      <p:sp>
        <p:nvSpPr>
          <p:cNvPr id="3" name="Content Placeholder 2">
            <a:extLst>
              <a:ext uri="{FF2B5EF4-FFF2-40B4-BE49-F238E27FC236}">
                <a16:creationId xmlns:a16="http://schemas.microsoft.com/office/drawing/2014/main" id="{3F766574-685A-BE6E-8694-0C4E313BD114}"/>
              </a:ext>
            </a:extLst>
          </p:cNvPr>
          <p:cNvSpPr>
            <a:spLocks noGrp="1"/>
          </p:cNvSpPr>
          <p:nvPr>
            <p:ph idx="1"/>
          </p:nvPr>
        </p:nvSpPr>
        <p:spPr/>
        <p:txBody>
          <a:bodyPr/>
          <a:lstStyle/>
          <a:p>
            <a:pPr marL="0" indent="0">
              <a:buNone/>
            </a:pPr>
            <a:r>
              <a:rPr lang="en-US" b="1" dirty="0"/>
              <a:t>Case Management</a:t>
            </a:r>
          </a:p>
          <a:p>
            <a:pPr marL="0" indent="0">
              <a:buNone/>
            </a:pPr>
            <a:r>
              <a:rPr lang="en-US" dirty="0"/>
              <a:t>CLPNA have expanded the LPN role case manager and be able to complete an initial assessment </a:t>
            </a:r>
          </a:p>
          <a:p>
            <a:pPr marL="0" indent="0">
              <a:buNone/>
            </a:pPr>
            <a:r>
              <a:rPr lang="en-US" dirty="0"/>
              <a:t>Date of presentation August 30, 2023 on TSAG Telehealth</a:t>
            </a:r>
          </a:p>
          <a:p>
            <a:pPr marL="0" indent="0">
              <a:buNone/>
            </a:pPr>
            <a:r>
              <a:rPr lang="en-US" dirty="0"/>
              <a:t>CLPNA representative will attend as special guest</a:t>
            </a:r>
          </a:p>
          <a:p>
            <a:pPr marL="0" indent="0">
              <a:buNone/>
            </a:pPr>
            <a:endParaRPr lang="en-US" dirty="0"/>
          </a:p>
        </p:txBody>
      </p:sp>
      <p:sp>
        <p:nvSpPr>
          <p:cNvPr id="4" name="Slide Number Placeholder 3">
            <a:extLst>
              <a:ext uri="{FF2B5EF4-FFF2-40B4-BE49-F238E27FC236}">
                <a16:creationId xmlns:a16="http://schemas.microsoft.com/office/drawing/2014/main" id="{545C4E37-DD0E-D860-83F2-F40CF5E7101C}"/>
              </a:ext>
            </a:extLst>
          </p:cNvPr>
          <p:cNvSpPr>
            <a:spLocks noGrp="1"/>
          </p:cNvSpPr>
          <p:nvPr>
            <p:ph type="sldNum" sz="quarter" idx="12"/>
          </p:nvPr>
        </p:nvSpPr>
        <p:spPr/>
        <p:txBody>
          <a:bodyPr/>
          <a:lstStyle/>
          <a:p>
            <a:fld id="{CD7972F3-B1E1-8448-A5D8-C083B140CC35}" type="slidenum">
              <a:rPr lang="en-US" smtClean="0"/>
              <a:t>29</a:t>
            </a:fld>
            <a:endParaRPr lang="en-US"/>
          </a:p>
        </p:txBody>
      </p:sp>
    </p:spTree>
    <p:extLst>
      <p:ext uri="{BB962C8B-B14F-4D97-AF65-F5344CB8AC3E}">
        <p14:creationId xmlns:p14="http://schemas.microsoft.com/office/powerpoint/2010/main" val="4846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923F-3555-B411-4023-A09D8BDEF61A}"/>
              </a:ext>
            </a:extLst>
          </p:cNvPr>
          <p:cNvSpPr>
            <a:spLocks noGrp="1"/>
          </p:cNvSpPr>
          <p:nvPr>
            <p:ph type="title"/>
          </p:nvPr>
        </p:nvSpPr>
        <p:spPr/>
        <p:txBody>
          <a:bodyPr/>
          <a:lstStyle/>
          <a:p>
            <a:r>
              <a:rPr lang="en-US" b="1" dirty="0"/>
              <a:t>In this presentation…</a:t>
            </a:r>
          </a:p>
        </p:txBody>
      </p:sp>
      <p:sp>
        <p:nvSpPr>
          <p:cNvPr id="3" name="Content Placeholder 2">
            <a:extLst>
              <a:ext uri="{FF2B5EF4-FFF2-40B4-BE49-F238E27FC236}">
                <a16:creationId xmlns:a16="http://schemas.microsoft.com/office/drawing/2014/main" id="{A96D0DFF-86D8-9EC0-9B7A-5B4A33364875}"/>
              </a:ext>
            </a:extLst>
          </p:cNvPr>
          <p:cNvSpPr>
            <a:spLocks noGrp="1"/>
          </p:cNvSpPr>
          <p:nvPr>
            <p:ph idx="1"/>
          </p:nvPr>
        </p:nvSpPr>
        <p:spPr/>
        <p:txBody>
          <a:bodyPr>
            <a:normAutofit fontScale="77500" lnSpcReduction="20000"/>
          </a:bodyPr>
          <a:lstStyle/>
          <a:p>
            <a:r>
              <a:rPr lang="en-US" dirty="0"/>
              <a:t>Background and Acknowledgements of the Revised Policies </a:t>
            </a:r>
          </a:p>
          <a:p>
            <a:r>
              <a:rPr lang="en-US" dirty="0"/>
              <a:t>Validation Process </a:t>
            </a:r>
          </a:p>
          <a:p>
            <a:r>
              <a:rPr lang="en-US" dirty="0"/>
              <a:t>Definition of Policies</a:t>
            </a:r>
          </a:p>
          <a:p>
            <a:r>
              <a:rPr lang="en-US" dirty="0"/>
              <a:t>The Value of Policies</a:t>
            </a:r>
          </a:p>
          <a:p>
            <a:r>
              <a:rPr lang="en-US" dirty="0"/>
              <a:t>Policy Template</a:t>
            </a:r>
          </a:p>
          <a:p>
            <a:r>
              <a:rPr lang="en-US" dirty="0"/>
              <a:t>Added Policies</a:t>
            </a:r>
          </a:p>
          <a:p>
            <a:pPr lvl="1">
              <a:buFont typeface="Courier New" panose="02070309020205020404" pitchFamily="49" charset="0"/>
              <a:buChar char="o"/>
            </a:pPr>
            <a:r>
              <a:rPr lang="en-US" dirty="0"/>
              <a:t>Policy 2.5.18. 	Delegation to an Unregulated Care Provider</a:t>
            </a:r>
          </a:p>
          <a:p>
            <a:pPr lvl="1">
              <a:buFont typeface="Courier New" panose="02070309020205020404" pitchFamily="49" charset="0"/>
              <a:buChar char="o"/>
            </a:pPr>
            <a:r>
              <a:rPr lang="en-US" dirty="0"/>
              <a:t>Policy 8.21	  	Palliative Care </a:t>
            </a:r>
          </a:p>
          <a:p>
            <a:pPr lvl="1">
              <a:buFont typeface="Courier New" panose="02070309020205020404" pitchFamily="49" charset="0"/>
              <a:buChar char="o"/>
            </a:pPr>
            <a:r>
              <a:rPr lang="en-US" dirty="0"/>
              <a:t>Policy 7.21     		Employee Mental Health</a:t>
            </a:r>
          </a:p>
          <a:p>
            <a:r>
              <a:rPr lang="en-US" dirty="0"/>
              <a:t>Case management and the LPN scope of practice</a:t>
            </a:r>
          </a:p>
          <a:p>
            <a:r>
              <a:rPr lang="en-US" dirty="0"/>
              <a:t>Where to find the new Policy Manual</a:t>
            </a:r>
          </a:p>
          <a:p>
            <a:pPr marL="0" indent="0">
              <a:buNone/>
            </a:pPr>
            <a:endParaRPr lang="en-US" dirty="0"/>
          </a:p>
        </p:txBody>
      </p:sp>
      <p:sp>
        <p:nvSpPr>
          <p:cNvPr id="4" name="Slide Number Placeholder 3">
            <a:extLst>
              <a:ext uri="{FF2B5EF4-FFF2-40B4-BE49-F238E27FC236}">
                <a16:creationId xmlns:a16="http://schemas.microsoft.com/office/drawing/2014/main" id="{1E8102FF-EB47-2607-3D5E-339DDD178C07}"/>
              </a:ext>
            </a:extLst>
          </p:cNvPr>
          <p:cNvSpPr>
            <a:spLocks noGrp="1"/>
          </p:cNvSpPr>
          <p:nvPr>
            <p:ph type="sldNum" sz="quarter" idx="12"/>
          </p:nvPr>
        </p:nvSpPr>
        <p:spPr/>
        <p:txBody>
          <a:bodyPr/>
          <a:lstStyle/>
          <a:p>
            <a:fld id="{CD7972F3-B1E1-8448-A5D8-C083B140CC35}" type="slidenum">
              <a:rPr lang="en-US" smtClean="0"/>
              <a:t>3</a:t>
            </a:fld>
            <a:endParaRPr lang="en-US"/>
          </a:p>
        </p:txBody>
      </p:sp>
    </p:spTree>
    <p:extLst>
      <p:ext uri="{BB962C8B-B14F-4D97-AF65-F5344CB8AC3E}">
        <p14:creationId xmlns:p14="http://schemas.microsoft.com/office/powerpoint/2010/main" val="3690493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F4E3-5FAB-373B-9FFB-9F7EF177FCB0}"/>
              </a:ext>
            </a:extLst>
          </p:cNvPr>
          <p:cNvSpPr>
            <a:spLocks noGrp="1"/>
          </p:cNvSpPr>
          <p:nvPr>
            <p:ph type="title"/>
          </p:nvPr>
        </p:nvSpPr>
        <p:spPr/>
        <p:txBody>
          <a:bodyPr/>
          <a:lstStyle/>
          <a:p>
            <a:r>
              <a:rPr lang="en-US" dirty="0"/>
              <a:t>Don’t forget…</a:t>
            </a:r>
          </a:p>
        </p:txBody>
      </p:sp>
      <p:sp>
        <p:nvSpPr>
          <p:cNvPr id="3" name="Content Placeholder 2">
            <a:extLst>
              <a:ext uri="{FF2B5EF4-FFF2-40B4-BE49-F238E27FC236}">
                <a16:creationId xmlns:a16="http://schemas.microsoft.com/office/drawing/2014/main" id="{2D22CC7D-4996-C5C2-8A47-5B53D564CDE1}"/>
              </a:ext>
            </a:extLst>
          </p:cNvPr>
          <p:cNvSpPr>
            <a:spLocks noGrp="1"/>
          </p:cNvSpPr>
          <p:nvPr>
            <p:ph idx="1"/>
          </p:nvPr>
        </p:nvSpPr>
        <p:spPr/>
        <p:txBody>
          <a:bodyPr>
            <a:normAutofit fontScale="85000" lnSpcReduction="20000"/>
          </a:bodyPr>
          <a:lstStyle/>
          <a:p>
            <a:pPr marL="0" indent="0">
              <a:buNone/>
            </a:pPr>
            <a:r>
              <a:rPr lang="en-US" b="1" dirty="0"/>
              <a:t>Lippincott Procedure Manual on Onehealth.ca in Home Care Resources</a:t>
            </a:r>
            <a:r>
              <a:rPr lang="en-US" dirty="0"/>
              <a:t>: </a:t>
            </a:r>
          </a:p>
          <a:p>
            <a:pPr marL="0" indent="0">
              <a:buNone/>
            </a:pPr>
            <a:endParaRPr lang="en-US" dirty="0"/>
          </a:p>
          <a:p>
            <a:r>
              <a:rPr lang="en-US" dirty="0"/>
              <a:t>Access procedures through Alberta Health Services (AHS) website ‘Continuing Care Connection’ (CCC) website to support your practice.</a:t>
            </a:r>
          </a:p>
          <a:p>
            <a:r>
              <a:rPr lang="en-US" dirty="0"/>
              <a:t>Lippincott is evidence-based reference, providing access to step-by-step guides for procedures and skills. </a:t>
            </a:r>
          </a:p>
          <a:p>
            <a:pPr marL="0" indent="0">
              <a:buNone/>
            </a:pPr>
            <a:r>
              <a:rPr lang="en-US" dirty="0"/>
              <a:t>This resource should be used in consideration of your clinical experience, context-specific information, client need, organizational policies, and the practice environment.</a:t>
            </a:r>
          </a:p>
        </p:txBody>
      </p:sp>
      <p:sp>
        <p:nvSpPr>
          <p:cNvPr id="4" name="Slide Number Placeholder 3">
            <a:extLst>
              <a:ext uri="{FF2B5EF4-FFF2-40B4-BE49-F238E27FC236}">
                <a16:creationId xmlns:a16="http://schemas.microsoft.com/office/drawing/2014/main" id="{36073231-B182-C5CC-A697-87A9307FA5A5}"/>
              </a:ext>
            </a:extLst>
          </p:cNvPr>
          <p:cNvSpPr>
            <a:spLocks noGrp="1"/>
          </p:cNvSpPr>
          <p:nvPr>
            <p:ph type="sldNum" sz="quarter" idx="12"/>
          </p:nvPr>
        </p:nvSpPr>
        <p:spPr/>
        <p:txBody>
          <a:bodyPr/>
          <a:lstStyle/>
          <a:p>
            <a:fld id="{CD7972F3-B1E1-8448-A5D8-C083B140CC35}" type="slidenum">
              <a:rPr lang="en-US" smtClean="0"/>
              <a:t>30</a:t>
            </a:fld>
            <a:endParaRPr lang="en-US"/>
          </a:p>
        </p:txBody>
      </p:sp>
    </p:spTree>
    <p:extLst>
      <p:ext uri="{BB962C8B-B14F-4D97-AF65-F5344CB8AC3E}">
        <p14:creationId xmlns:p14="http://schemas.microsoft.com/office/powerpoint/2010/main" val="2092754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E6AD-3543-BAB6-D7C1-73F882B43ADD}"/>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FD2020CB-0475-A8F8-E9C6-D17034621D55}"/>
              </a:ext>
            </a:extLst>
          </p:cNvPr>
          <p:cNvSpPr>
            <a:spLocks noGrp="1"/>
          </p:cNvSpPr>
          <p:nvPr>
            <p:ph idx="1"/>
          </p:nvPr>
        </p:nvSpPr>
        <p:spPr/>
        <p:txBody>
          <a:bodyPr>
            <a:normAutofit fontScale="92500" lnSpcReduction="10000"/>
          </a:bodyPr>
          <a:lstStyle/>
          <a:p>
            <a:r>
              <a:rPr lang="en-US" dirty="0"/>
              <a:t>Review policies</a:t>
            </a:r>
          </a:p>
          <a:p>
            <a:r>
              <a:rPr lang="en-US" dirty="0"/>
              <a:t>Adopt, Adapt or revise them to your community needs</a:t>
            </a:r>
          </a:p>
          <a:p>
            <a:pPr marL="0" indent="0">
              <a:buNone/>
            </a:pPr>
            <a:r>
              <a:rPr lang="en-US" b="1" dirty="0"/>
              <a:t>or</a:t>
            </a:r>
            <a:r>
              <a:rPr lang="en-US" dirty="0"/>
              <a:t> submit </a:t>
            </a:r>
            <a:r>
              <a:rPr lang="en-US" i="1" dirty="0"/>
              <a:t>Feedback Form </a:t>
            </a:r>
            <a:r>
              <a:rPr lang="en-US" dirty="0"/>
              <a:t>to the Regional Office to suggest a change to the policy</a:t>
            </a:r>
          </a:p>
          <a:p>
            <a:r>
              <a:rPr lang="en-US" dirty="0"/>
              <a:t>Have your Health Director/Board of Directors/Chief and Council formally adopt </a:t>
            </a:r>
          </a:p>
          <a:p>
            <a:r>
              <a:rPr lang="en-US" dirty="0"/>
              <a:t>Add community logo </a:t>
            </a:r>
          </a:p>
          <a:p>
            <a:r>
              <a:rPr lang="en-US" dirty="0"/>
              <a:t>Sign off you have read them</a:t>
            </a:r>
          </a:p>
        </p:txBody>
      </p:sp>
      <p:sp>
        <p:nvSpPr>
          <p:cNvPr id="4" name="Slide Number Placeholder 3">
            <a:extLst>
              <a:ext uri="{FF2B5EF4-FFF2-40B4-BE49-F238E27FC236}">
                <a16:creationId xmlns:a16="http://schemas.microsoft.com/office/drawing/2014/main" id="{83B3F5F3-6F33-0121-C8CC-D94F10E5F46B}"/>
              </a:ext>
            </a:extLst>
          </p:cNvPr>
          <p:cNvSpPr>
            <a:spLocks noGrp="1"/>
          </p:cNvSpPr>
          <p:nvPr>
            <p:ph type="sldNum" sz="quarter" idx="12"/>
          </p:nvPr>
        </p:nvSpPr>
        <p:spPr/>
        <p:txBody>
          <a:bodyPr/>
          <a:lstStyle/>
          <a:p>
            <a:fld id="{CD7972F3-B1E1-8448-A5D8-C083B140CC35}" type="slidenum">
              <a:rPr lang="en-US" smtClean="0"/>
              <a:t>31</a:t>
            </a:fld>
            <a:endParaRPr lang="en-US"/>
          </a:p>
        </p:txBody>
      </p:sp>
    </p:spTree>
    <p:extLst>
      <p:ext uri="{BB962C8B-B14F-4D97-AF65-F5344CB8AC3E}">
        <p14:creationId xmlns:p14="http://schemas.microsoft.com/office/powerpoint/2010/main" val="322678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000A-7C97-BEF0-794C-C07DC2804739}"/>
              </a:ext>
            </a:extLst>
          </p:cNvPr>
          <p:cNvSpPr>
            <a:spLocks noGrp="1"/>
          </p:cNvSpPr>
          <p:nvPr>
            <p:ph type="title"/>
          </p:nvPr>
        </p:nvSpPr>
        <p:spPr/>
        <p:txBody>
          <a:bodyPr>
            <a:normAutofit fontScale="90000"/>
          </a:bodyPr>
          <a:lstStyle/>
          <a:p>
            <a:r>
              <a:rPr lang="en-US" dirty="0"/>
              <a:t>Where you will find the Home Care Policy Manual </a:t>
            </a:r>
          </a:p>
        </p:txBody>
      </p:sp>
      <p:sp>
        <p:nvSpPr>
          <p:cNvPr id="3" name="Content Placeholder 2">
            <a:extLst>
              <a:ext uri="{FF2B5EF4-FFF2-40B4-BE49-F238E27FC236}">
                <a16:creationId xmlns:a16="http://schemas.microsoft.com/office/drawing/2014/main" id="{A83064BF-0A2A-C2A7-F61B-867D14461ED2}"/>
              </a:ext>
            </a:extLst>
          </p:cNvPr>
          <p:cNvSpPr>
            <a:spLocks noGrp="1"/>
          </p:cNvSpPr>
          <p:nvPr>
            <p:ph idx="1"/>
          </p:nvPr>
        </p:nvSpPr>
        <p:spPr>
          <a:xfrm>
            <a:off x="0" y="1600200"/>
            <a:ext cx="9144000" cy="4525963"/>
          </a:xfrm>
        </p:spPr>
        <p:txBody>
          <a:bodyPr/>
          <a:lstStyle/>
          <a:p>
            <a:pPr marL="0" indent="0" algn="ctr">
              <a:buNone/>
            </a:pPr>
            <a:r>
              <a:rPr lang="en-US" dirty="0"/>
              <a:t>Onehealth.ca under Nursing/Homecare/Resources</a:t>
            </a:r>
          </a:p>
        </p:txBody>
      </p:sp>
      <p:sp>
        <p:nvSpPr>
          <p:cNvPr id="4" name="Slide Number Placeholder 3">
            <a:extLst>
              <a:ext uri="{FF2B5EF4-FFF2-40B4-BE49-F238E27FC236}">
                <a16:creationId xmlns:a16="http://schemas.microsoft.com/office/drawing/2014/main" id="{CAC8FD10-778D-E955-B66A-2A92AA6CBF7D}"/>
              </a:ext>
            </a:extLst>
          </p:cNvPr>
          <p:cNvSpPr>
            <a:spLocks noGrp="1"/>
          </p:cNvSpPr>
          <p:nvPr>
            <p:ph type="sldNum" sz="quarter" idx="12"/>
          </p:nvPr>
        </p:nvSpPr>
        <p:spPr/>
        <p:txBody>
          <a:bodyPr/>
          <a:lstStyle/>
          <a:p>
            <a:fld id="{CD7972F3-B1E1-8448-A5D8-C083B140CC35}" type="slidenum">
              <a:rPr lang="en-US" smtClean="0"/>
              <a:t>32</a:t>
            </a:fld>
            <a:endParaRPr lang="en-US"/>
          </a:p>
        </p:txBody>
      </p:sp>
      <p:pic>
        <p:nvPicPr>
          <p:cNvPr id="6" name="Picture 5">
            <a:extLst>
              <a:ext uri="{FF2B5EF4-FFF2-40B4-BE49-F238E27FC236}">
                <a16:creationId xmlns:a16="http://schemas.microsoft.com/office/drawing/2014/main" id="{187AE17F-2EA8-7F9B-6E44-F7F383E2C6F8}"/>
              </a:ext>
            </a:extLst>
          </p:cNvPr>
          <p:cNvPicPr>
            <a:picLocks noChangeAspect="1"/>
          </p:cNvPicPr>
          <p:nvPr/>
        </p:nvPicPr>
        <p:blipFill>
          <a:blip r:embed="rId2"/>
          <a:stretch>
            <a:fillRect/>
          </a:stretch>
        </p:blipFill>
        <p:spPr>
          <a:xfrm>
            <a:off x="1382360" y="2183130"/>
            <a:ext cx="5802233" cy="3827377"/>
          </a:xfrm>
          <a:prstGeom prst="rect">
            <a:avLst/>
          </a:prstGeom>
        </p:spPr>
      </p:pic>
    </p:spTree>
    <p:extLst>
      <p:ext uri="{BB962C8B-B14F-4D97-AF65-F5344CB8AC3E}">
        <p14:creationId xmlns:p14="http://schemas.microsoft.com/office/powerpoint/2010/main" val="67808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7349-54B2-27BE-1987-72E769E990C0}"/>
              </a:ext>
            </a:extLst>
          </p:cNvPr>
          <p:cNvSpPr>
            <a:spLocks noGrp="1"/>
          </p:cNvSpPr>
          <p:nvPr>
            <p:ph type="title"/>
          </p:nvPr>
        </p:nvSpPr>
        <p:spPr/>
        <p:txBody>
          <a:bodyPr/>
          <a:lstStyle/>
          <a:p>
            <a:r>
              <a:rPr lang="en-US" dirty="0"/>
              <a:t>Questions </a:t>
            </a:r>
          </a:p>
        </p:txBody>
      </p:sp>
      <p:sp>
        <p:nvSpPr>
          <p:cNvPr id="4" name="Slide Number Placeholder 3">
            <a:extLst>
              <a:ext uri="{FF2B5EF4-FFF2-40B4-BE49-F238E27FC236}">
                <a16:creationId xmlns:a16="http://schemas.microsoft.com/office/drawing/2014/main" id="{8953C2AA-2E0A-4C2A-CC0F-FE0A719D0347}"/>
              </a:ext>
            </a:extLst>
          </p:cNvPr>
          <p:cNvSpPr>
            <a:spLocks noGrp="1"/>
          </p:cNvSpPr>
          <p:nvPr>
            <p:ph type="sldNum" sz="quarter" idx="12"/>
          </p:nvPr>
        </p:nvSpPr>
        <p:spPr/>
        <p:txBody>
          <a:bodyPr/>
          <a:lstStyle/>
          <a:p>
            <a:fld id="{CD7972F3-B1E1-8448-A5D8-C083B140CC35}" type="slidenum">
              <a:rPr lang="en-US" smtClean="0"/>
              <a:t>33</a:t>
            </a:fld>
            <a:endParaRPr lang="en-US"/>
          </a:p>
        </p:txBody>
      </p:sp>
      <p:pic>
        <p:nvPicPr>
          <p:cNvPr id="5" name="Picture 4">
            <a:extLst>
              <a:ext uri="{FF2B5EF4-FFF2-40B4-BE49-F238E27FC236}">
                <a16:creationId xmlns:a16="http://schemas.microsoft.com/office/drawing/2014/main" id="{A9A6F2B5-7B61-9DBA-E0E6-9AA7241D1CBF}"/>
              </a:ext>
            </a:extLst>
          </p:cNvPr>
          <p:cNvPicPr>
            <a:picLocks noChangeAspect="1"/>
          </p:cNvPicPr>
          <p:nvPr/>
        </p:nvPicPr>
        <p:blipFill>
          <a:blip r:embed="rId3"/>
          <a:stretch>
            <a:fillRect/>
          </a:stretch>
        </p:blipFill>
        <p:spPr>
          <a:xfrm>
            <a:off x="3187343" y="1569754"/>
            <a:ext cx="2769313" cy="4129195"/>
          </a:xfrm>
          <a:prstGeom prst="rect">
            <a:avLst/>
          </a:prstGeom>
        </p:spPr>
      </p:pic>
      <p:sp>
        <p:nvSpPr>
          <p:cNvPr id="6" name="TextBox 5">
            <a:extLst>
              <a:ext uri="{FF2B5EF4-FFF2-40B4-BE49-F238E27FC236}">
                <a16:creationId xmlns:a16="http://schemas.microsoft.com/office/drawing/2014/main" id="{C6A99ACA-2442-A857-D247-DF82F7747028}"/>
              </a:ext>
            </a:extLst>
          </p:cNvPr>
          <p:cNvSpPr txBox="1"/>
          <p:nvPr/>
        </p:nvSpPr>
        <p:spPr>
          <a:xfrm>
            <a:off x="3187343" y="5698949"/>
            <a:ext cx="2769313" cy="253916"/>
          </a:xfrm>
          <a:prstGeom prst="rect">
            <a:avLst/>
          </a:prstGeom>
          <a:noFill/>
        </p:spPr>
        <p:txBody>
          <a:bodyPr wrap="square" rtlCol="0">
            <a:spAutoFit/>
          </a:bodyPr>
          <a:lstStyle/>
          <a:p>
            <a:pPr algn="ctr"/>
            <a:r>
              <a:rPr lang="en-US" sz="1050" dirty="0"/>
              <a:t>Photo credit: Magda Ehlers</a:t>
            </a:r>
          </a:p>
        </p:txBody>
      </p:sp>
    </p:spTree>
    <p:extLst>
      <p:ext uri="{BB962C8B-B14F-4D97-AF65-F5344CB8AC3E}">
        <p14:creationId xmlns:p14="http://schemas.microsoft.com/office/powerpoint/2010/main" val="235942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FB65-9D17-771F-7905-37245FCD98C1}"/>
              </a:ext>
            </a:extLst>
          </p:cNvPr>
          <p:cNvSpPr>
            <a:spLocks noGrp="1"/>
          </p:cNvSpPr>
          <p:nvPr>
            <p:ph type="title"/>
          </p:nvPr>
        </p:nvSpPr>
        <p:spPr>
          <a:xfrm>
            <a:off x="457200" y="274638"/>
            <a:ext cx="8229600" cy="1143000"/>
          </a:xfrm>
        </p:spPr>
        <p:txBody>
          <a:bodyPr anchor="ctr">
            <a:normAutofit/>
          </a:bodyPr>
          <a:lstStyle/>
          <a:p>
            <a:r>
              <a:rPr lang="en-US" b="1" dirty="0"/>
              <a:t>Background</a:t>
            </a:r>
          </a:p>
        </p:txBody>
      </p:sp>
      <p:pic>
        <p:nvPicPr>
          <p:cNvPr id="5" name="Content Placeholder 4">
            <a:extLst>
              <a:ext uri="{FF2B5EF4-FFF2-40B4-BE49-F238E27FC236}">
                <a16:creationId xmlns:a16="http://schemas.microsoft.com/office/drawing/2014/main" id="{710FFBB9-6AD0-3E0E-0174-40EA183AF25C}"/>
              </a:ext>
            </a:extLst>
          </p:cNvPr>
          <p:cNvPicPr>
            <a:picLocks noGrp="1" noChangeAspect="1"/>
          </p:cNvPicPr>
          <p:nvPr>
            <p:ph sz="half" idx="1"/>
          </p:nvPr>
        </p:nvPicPr>
        <p:blipFill>
          <a:blip r:embed="rId3"/>
          <a:stretch>
            <a:fillRect/>
          </a:stretch>
        </p:blipFill>
        <p:spPr>
          <a:xfrm>
            <a:off x="457200" y="2013477"/>
            <a:ext cx="4038600" cy="2831045"/>
          </a:xfrm>
          <a:prstGeom prst="rect">
            <a:avLst/>
          </a:prstGeom>
          <a:noFill/>
        </p:spPr>
      </p:pic>
      <p:sp>
        <p:nvSpPr>
          <p:cNvPr id="10" name="Content Placeholder 3">
            <a:extLst>
              <a:ext uri="{FF2B5EF4-FFF2-40B4-BE49-F238E27FC236}">
                <a16:creationId xmlns:a16="http://schemas.microsoft.com/office/drawing/2014/main" id="{74C1D296-9334-EF28-F8AB-D7ECD65DA8B3}"/>
              </a:ext>
            </a:extLst>
          </p:cNvPr>
          <p:cNvSpPr>
            <a:spLocks noGrp="1"/>
          </p:cNvSpPr>
          <p:nvPr>
            <p:ph sz="half" idx="2"/>
          </p:nvPr>
        </p:nvSpPr>
        <p:spPr>
          <a:xfrm>
            <a:off x="4648200" y="1600200"/>
            <a:ext cx="4495800" cy="4525963"/>
          </a:xfrm>
        </p:spPr>
        <p:txBody>
          <a:bodyPr/>
          <a:lstStyle/>
          <a:p>
            <a:r>
              <a:rPr lang="en-US" dirty="0"/>
              <a:t>These 2023 policies have been adapted from the 2002 Alberta FNIHCC Program Policies Manual, revised by the HCCPNWG and those who attended the HCN 2022 conference </a:t>
            </a:r>
          </a:p>
          <a:p>
            <a:pPr marL="0" indent="0">
              <a:buNone/>
            </a:pPr>
            <a:endParaRPr lang="en-US" dirty="0"/>
          </a:p>
        </p:txBody>
      </p:sp>
      <p:sp>
        <p:nvSpPr>
          <p:cNvPr id="4" name="Slide Number Placeholder 3">
            <a:extLst>
              <a:ext uri="{FF2B5EF4-FFF2-40B4-BE49-F238E27FC236}">
                <a16:creationId xmlns:a16="http://schemas.microsoft.com/office/drawing/2014/main" id="{2C824D4E-59F5-C319-3CB1-FD015E52D979}"/>
              </a:ext>
            </a:extLst>
          </p:cNvPr>
          <p:cNvSpPr>
            <a:spLocks noGrp="1"/>
          </p:cNvSpPr>
          <p:nvPr>
            <p:ph type="sldNum" sz="quarter" idx="12"/>
          </p:nvPr>
        </p:nvSpPr>
        <p:spPr>
          <a:xfrm>
            <a:off x="6865149" y="6356350"/>
            <a:ext cx="2133600" cy="365125"/>
          </a:xfrm>
        </p:spPr>
        <p:txBody>
          <a:bodyPr anchor="ctr">
            <a:normAutofit/>
          </a:bodyPr>
          <a:lstStyle/>
          <a:p>
            <a:pPr>
              <a:spcAft>
                <a:spcPts val="600"/>
              </a:spcAft>
            </a:pPr>
            <a:fld id="{CD7972F3-B1E1-8448-A5D8-C083B140CC35}" type="slidenum">
              <a:rPr lang="en-US" smtClean="0"/>
              <a:pPr>
                <a:spcAft>
                  <a:spcPts val="600"/>
                </a:spcAft>
              </a:pPr>
              <a:t>4</a:t>
            </a:fld>
            <a:endParaRPr lang="en-US"/>
          </a:p>
        </p:txBody>
      </p:sp>
    </p:spTree>
    <p:extLst>
      <p:ext uri="{BB962C8B-B14F-4D97-AF65-F5344CB8AC3E}">
        <p14:creationId xmlns:p14="http://schemas.microsoft.com/office/powerpoint/2010/main" val="146348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b="1" dirty="0"/>
              <a:t>Acknowledgements</a:t>
            </a:r>
          </a:p>
        </p:txBody>
      </p:sp>
      <p:sp>
        <p:nvSpPr>
          <p:cNvPr id="4" name="Slide Number Placeholder 3"/>
          <p:cNvSpPr>
            <a:spLocks noGrp="1"/>
          </p:cNvSpPr>
          <p:nvPr>
            <p:ph type="sldNum" sz="quarter" idx="12"/>
          </p:nvPr>
        </p:nvSpPr>
        <p:spPr>
          <a:xfrm>
            <a:off x="6865149" y="6356350"/>
            <a:ext cx="2133600" cy="365125"/>
          </a:xfrm>
        </p:spPr>
        <p:txBody>
          <a:bodyPr anchor="ctr">
            <a:normAutofit/>
          </a:bodyPr>
          <a:lstStyle/>
          <a:p>
            <a:pPr>
              <a:spcAft>
                <a:spcPts val="600"/>
              </a:spcAft>
            </a:pPr>
            <a:fld id="{CD7972F3-B1E1-8448-A5D8-C083B140CC35}" type="slidenum">
              <a:rPr lang="en-US" smtClean="0"/>
              <a:pPr>
                <a:spcAft>
                  <a:spcPts val="600"/>
                </a:spcAft>
              </a:pPr>
              <a:t>5</a:t>
            </a:fld>
            <a:endParaRPr lang="en-US"/>
          </a:p>
        </p:txBody>
      </p:sp>
      <p:graphicFrame>
        <p:nvGraphicFramePr>
          <p:cNvPr id="6" name="Content Placeholder 2">
            <a:extLst>
              <a:ext uri="{FF2B5EF4-FFF2-40B4-BE49-F238E27FC236}">
                <a16:creationId xmlns:a16="http://schemas.microsoft.com/office/drawing/2014/main" id="{F2C7966C-0880-31BD-964F-730FD75DED3F}"/>
              </a:ext>
            </a:extLst>
          </p:cNvPr>
          <p:cNvGraphicFramePr>
            <a:graphicFrameLocks noGrp="1"/>
          </p:cNvGraphicFramePr>
          <p:nvPr>
            <p:ph idx="1"/>
            <p:extLst>
              <p:ext uri="{D42A27DB-BD31-4B8C-83A1-F6EECF244321}">
                <p14:modId xmlns:p14="http://schemas.microsoft.com/office/powerpoint/2010/main" val="1802561019"/>
              </p:ext>
            </p:extLst>
          </p:nvPr>
        </p:nvGraphicFramePr>
        <p:xfrm>
          <a:off x="457200" y="1307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725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61FF-34F1-1A03-B5AE-A1C72D55782A}"/>
              </a:ext>
            </a:extLst>
          </p:cNvPr>
          <p:cNvSpPr>
            <a:spLocks noGrp="1"/>
          </p:cNvSpPr>
          <p:nvPr>
            <p:ph type="title"/>
          </p:nvPr>
        </p:nvSpPr>
        <p:spPr/>
        <p:txBody>
          <a:bodyPr/>
          <a:lstStyle/>
          <a:p>
            <a:r>
              <a:rPr lang="en-US" dirty="0"/>
              <a:t>Acknowledgements </a:t>
            </a:r>
          </a:p>
        </p:txBody>
      </p:sp>
      <p:sp>
        <p:nvSpPr>
          <p:cNvPr id="4" name="Slide Number Placeholder 3">
            <a:extLst>
              <a:ext uri="{FF2B5EF4-FFF2-40B4-BE49-F238E27FC236}">
                <a16:creationId xmlns:a16="http://schemas.microsoft.com/office/drawing/2014/main" id="{DEB6D83D-2C86-8224-AAAA-B218A1073816}"/>
              </a:ext>
            </a:extLst>
          </p:cNvPr>
          <p:cNvSpPr>
            <a:spLocks noGrp="1"/>
          </p:cNvSpPr>
          <p:nvPr>
            <p:ph type="sldNum" sz="quarter" idx="12"/>
          </p:nvPr>
        </p:nvSpPr>
        <p:spPr/>
        <p:txBody>
          <a:bodyPr/>
          <a:lstStyle/>
          <a:p>
            <a:fld id="{CD7972F3-B1E1-8448-A5D8-C083B140CC35}" type="slidenum">
              <a:rPr lang="en-US" smtClean="0"/>
              <a:t>6</a:t>
            </a:fld>
            <a:endParaRPr lang="en-US"/>
          </a:p>
        </p:txBody>
      </p:sp>
      <p:grpSp>
        <p:nvGrpSpPr>
          <p:cNvPr id="11" name="Group 10">
            <a:extLst>
              <a:ext uri="{FF2B5EF4-FFF2-40B4-BE49-F238E27FC236}">
                <a16:creationId xmlns:a16="http://schemas.microsoft.com/office/drawing/2014/main" id="{23605A74-6F27-7E22-7FCC-36FF71BF0336}"/>
              </a:ext>
            </a:extLst>
          </p:cNvPr>
          <p:cNvGrpSpPr/>
          <p:nvPr/>
        </p:nvGrpSpPr>
        <p:grpSpPr>
          <a:xfrm>
            <a:off x="440503" y="1840230"/>
            <a:ext cx="8290049" cy="836874"/>
            <a:chOff x="0" y="-1787570"/>
            <a:chExt cx="8290049" cy="836874"/>
          </a:xfrm>
        </p:grpSpPr>
        <p:sp>
          <p:nvSpPr>
            <p:cNvPr id="12" name="Rectangle: Rounded Corners 11">
              <a:extLst>
                <a:ext uri="{FF2B5EF4-FFF2-40B4-BE49-F238E27FC236}">
                  <a16:creationId xmlns:a16="http://schemas.microsoft.com/office/drawing/2014/main" id="{892FB3F4-EB0E-A42C-5DE4-029D88576593}"/>
                </a:ext>
              </a:extLst>
            </p:cNvPr>
            <p:cNvSpPr/>
            <p:nvPr/>
          </p:nvSpPr>
          <p:spPr>
            <a:xfrm>
              <a:off x="0" y="-1787570"/>
              <a:ext cx="8216302" cy="836874"/>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41B8E8CE-EA08-248F-5C65-9BEAEAEF9D4A}"/>
                </a:ext>
              </a:extLst>
            </p:cNvPr>
            <p:cNvSpPr txBox="1"/>
            <p:nvPr/>
          </p:nvSpPr>
          <p:spPr>
            <a:xfrm>
              <a:off x="139142" y="-1695680"/>
              <a:ext cx="8150907" cy="653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300" kern="1200" dirty="0">
                  <a:solidFill>
                    <a:schemeClr val="tx1"/>
                  </a:solidFill>
                </a:rPr>
                <a:t>ISC Alberta Regional Home care Team </a:t>
              </a:r>
            </a:p>
            <a:p>
              <a:pPr marL="0" lvl="0" indent="0" algn="ctr" defTabSz="1066800">
                <a:lnSpc>
                  <a:spcPct val="90000"/>
                </a:lnSpc>
                <a:spcBef>
                  <a:spcPct val="0"/>
                </a:spcBef>
                <a:spcAft>
                  <a:spcPct val="35000"/>
                </a:spcAft>
                <a:buFont typeface="Arial" panose="020B0604020202020204" pitchFamily="34" charset="0"/>
                <a:buNone/>
              </a:pPr>
              <a:r>
                <a:rPr lang="en-US" sz="2300" dirty="0">
                  <a:solidFill>
                    <a:schemeClr val="tx1"/>
                  </a:solidFill>
                </a:rPr>
                <a:t>Lorene Weigelt, Pam Tailfeathers Buffalo and Marie Caluttung</a:t>
              </a:r>
              <a:endParaRPr lang="en-US" sz="2300" kern="1200" dirty="0">
                <a:solidFill>
                  <a:schemeClr val="tx1"/>
                </a:solidFill>
              </a:endParaRPr>
            </a:p>
          </p:txBody>
        </p:sp>
      </p:grpSp>
      <p:pic>
        <p:nvPicPr>
          <p:cNvPr id="14" name="Picture 13">
            <a:extLst>
              <a:ext uri="{FF2B5EF4-FFF2-40B4-BE49-F238E27FC236}">
                <a16:creationId xmlns:a16="http://schemas.microsoft.com/office/drawing/2014/main" id="{77257D59-4926-EF82-76D9-244D45CB68EE}"/>
              </a:ext>
            </a:extLst>
          </p:cNvPr>
          <p:cNvPicPr>
            <a:picLocks noChangeAspect="1"/>
          </p:cNvPicPr>
          <p:nvPr/>
        </p:nvPicPr>
        <p:blipFill>
          <a:blip r:embed="rId3"/>
          <a:stretch>
            <a:fillRect/>
          </a:stretch>
        </p:blipFill>
        <p:spPr>
          <a:xfrm>
            <a:off x="423235" y="3099696"/>
            <a:ext cx="8297529" cy="1091279"/>
          </a:xfrm>
          <a:prstGeom prst="rect">
            <a:avLst/>
          </a:prstGeom>
        </p:spPr>
      </p:pic>
      <p:sp>
        <p:nvSpPr>
          <p:cNvPr id="5" name="Rectangle: Rounded Corners 4">
            <a:extLst>
              <a:ext uri="{FF2B5EF4-FFF2-40B4-BE49-F238E27FC236}">
                <a16:creationId xmlns:a16="http://schemas.microsoft.com/office/drawing/2014/main" id="{F5EB6998-37CA-D935-C06A-D52E53BAB533}"/>
              </a:ext>
            </a:extLst>
          </p:cNvPr>
          <p:cNvSpPr/>
          <p:nvPr/>
        </p:nvSpPr>
        <p:spPr>
          <a:xfrm>
            <a:off x="514250" y="4613567"/>
            <a:ext cx="8216302" cy="836874"/>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algn="ctr"/>
            <a:r>
              <a:rPr lang="en-US" sz="2400" dirty="0">
                <a:solidFill>
                  <a:schemeClr val="tx1"/>
                </a:solidFill>
              </a:rPr>
              <a:t>Kee Tas Kee Now (KTC) Tribal Council</a:t>
            </a:r>
          </a:p>
        </p:txBody>
      </p:sp>
    </p:spTree>
    <p:extLst>
      <p:ext uri="{BB962C8B-B14F-4D97-AF65-F5344CB8AC3E}">
        <p14:creationId xmlns:p14="http://schemas.microsoft.com/office/powerpoint/2010/main" val="82420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7A4A-B34D-2355-9E63-2868E6D733A8}"/>
              </a:ext>
            </a:extLst>
          </p:cNvPr>
          <p:cNvSpPr>
            <a:spLocks noGrp="1"/>
          </p:cNvSpPr>
          <p:nvPr>
            <p:ph type="title"/>
          </p:nvPr>
        </p:nvSpPr>
        <p:spPr/>
        <p:txBody>
          <a:bodyPr/>
          <a:lstStyle/>
          <a:p>
            <a:r>
              <a:rPr lang="en-US" b="1" dirty="0"/>
              <a:t>HCCP Validation Process </a:t>
            </a:r>
          </a:p>
        </p:txBody>
      </p:sp>
      <p:sp>
        <p:nvSpPr>
          <p:cNvPr id="3" name="Content Placeholder 2">
            <a:extLst>
              <a:ext uri="{FF2B5EF4-FFF2-40B4-BE49-F238E27FC236}">
                <a16:creationId xmlns:a16="http://schemas.microsoft.com/office/drawing/2014/main" id="{289100A4-9C0C-1845-C1B6-6DA062D956AE}"/>
              </a:ext>
            </a:extLst>
          </p:cNvPr>
          <p:cNvSpPr>
            <a:spLocks noGrp="1"/>
          </p:cNvSpPr>
          <p:nvPr>
            <p:ph idx="1"/>
          </p:nvPr>
        </p:nvSpPr>
        <p:spPr>
          <a:xfrm>
            <a:off x="457199" y="1600200"/>
            <a:ext cx="8296183" cy="4525963"/>
          </a:xfrm>
        </p:spPr>
        <p:txBody>
          <a:bodyPr>
            <a:noAutofit/>
          </a:bodyPr>
          <a:lstStyle/>
          <a:p>
            <a:pPr>
              <a:buAutoNum type="arabicPeriod"/>
            </a:pPr>
            <a:r>
              <a:rPr lang="en-US" sz="2200" b="0" i="0" dirty="0">
                <a:solidFill>
                  <a:srgbClr val="000000"/>
                </a:solidFill>
                <a:effectLst/>
                <a:latin typeface="Calibri" panose="020F0502020204030204" pitchFamily="34" charset="0"/>
              </a:rPr>
              <a:t>Revision and editing of the Policy Manual (2002) by the HCCPNWG.</a:t>
            </a:r>
          </a:p>
          <a:p>
            <a:pPr>
              <a:buAutoNum type="arabicPeriod" startAt="2"/>
            </a:pPr>
            <a:r>
              <a:rPr lang="en-US" sz="2200" b="0" i="0" dirty="0">
                <a:solidFill>
                  <a:srgbClr val="000000"/>
                </a:solidFill>
                <a:effectLst/>
                <a:latin typeface="Calibri" panose="020F0502020204030204" pitchFamily="34" charset="0"/>
              </a:rPr>
              <a:t>Fall 2022 the SE FNIM Program attended the Alberta FNIHCC nursing education conferences</a:t>
            </a:r>
            <a:r>
              <a:rPr lang="en-US" sz="2200" dirty="0">
                <a:solidFill>
                  <a:srgbClr val="000000"/>
                </a:solidFill>
                <a:latin typeface="Calibri" panose="020F0502020204030204" pitchFamily="34" charset="0"/>
              </a:rPr>
              <a:t> (Edmonton &amp; Calgary) </a:t>
            </a:r>
            <a:r>
              <a:rPr lang="en-US" sz="2200" b="0" i="0" dirty="0">
                <a:solidFill>
                  <a:srgbClr val="000000"/>
                </a:solidFill>
                <a:effectLst/>
                <a:latin typeface="Calibri" panose="020F0502020204030204" pitchFamily="34" charset="0"/>
              </a:rPr>
              <a:t>each with 100+ participants, most of whom were HCC nurses and coordinators. Feedback was provided by the participants on the </a:t>
            </a:r>
            <a:r>
              <a:rPr lang="en-US" sz="2200" i="1" dirty="0">
                <a:solidFill>
                  <a:srgbClr val="000000"/>
                </a:solidFill>
                <a:latin typeface="Calibri" panose="020F0502020204030204" pitchFamily="34" charset="0"/>
              </a:rPr>
              <a:t>T</a:t>
            </a:r>
            <a:r>
              <a:rPr lang="en-US" sz="2200" b="0" i="1" dirty="0">
                <a:solidFill>
                  <a:srgbClr val="000000"/>
                </a:solidFill>
                <a:effectLst/>
                <a:latin typeface="Calibri" panose="020F0502020204030204" pitchFamily="34" charset="0"/>
              </a:rPr>
              <a:t>able of Contents </a:t>
            </a:r>
            <a:r>
              <a:rPr lang="en-US" sz="2200" b="0" i="0" dirty="0">
                <a:solidFill>
                  <a:srgbClr val="000000"/>
                </a:solidFill>
                <a:effectLst/>
                <a:latin typeface="Calibri" panose="020F0502020204030204" pitchFamily="34" charset="0"/>
              </a:rPr>
              <a:t>and </a:t>
            </a:r>
            <a:r>
              <a:rPr lang="en-US" sz="2200" b="0" i="0" u="sng" dirty="0">
                <a:solidFill>
                  <a:srgbClr val="000000"/>
                </a:solidFill>
                <a:effectLst/>
                <a:latin typeface="Calibri" panose="020F0502020204030204" pitchFamily="34" charset="0"/>
              </a:rPr>
              <a:t>additional</a:t>
            </a:r>
            <a:r>
              <a:rPr lang="en-US" sz="2200" b="0" i="0" dirty="0">
                <a:solidFill>
                  <a:srgbClr val="000000"/>
                </a:solidFill>
                <a:effectLst/>
                <a:latin typeface="Calibri" panose="020F0502020204030204" pitchFamily="34" charset="0"/>
              </a:rPr>
              <a:t> policies were suggested and added as </a:t>
            </a:r>
            <a:r>
              <a:rPr lang="en-US" sz="2200" dirty="0">
                <a:solidFill>
                  <a:srgbClr val="000000"/>
                </a:solidFill>
                <a:latin typeface="Calibri" panose="020F0502020204030204" pitchFamily="34" charset="0"/>
              </a:rPr>
              <a:t>identified</a:t>
            </a:r>
            <a:r>
              <a:rPr lang="en-US" sz="2200" b="0" i="0" dirty="0">
                <a:solidFill>
                  <a:srgbClr val="000000"/>
                </a:solidFill>
                <a:effectLst/>
                <a:latin typeface="Calibri" panose="020F0502020204030204" pitchFamily="34" charset="0"/>
              </a:rPr>
              <a:t>.</a:t>
            </a:r>
          </a:p>
          <a:p>
            <a:pPr marL="0" indent="0">
              <a:buNone/>
            </a:pPr>
            <a:r>
              <a:rPr lang="en-US" sz="2200" dirty="0">
                <a:solidFill>
                  <a:srgbClr val="000000"/>
                </a:solidFill>
                <a:latin typeface="Calibri" panose="020F0502020204030204" pitchFamily="34" charset="0"/>
              </a:rPr>
              <a:t>3.   </a:t>
            </a:r>
            <a:r>
              <a:rPr lang="en-US" sz="2200" b="0" i="0" dirty="0">
                <a:solidFill>
                  <a:srgbClr val="000000"/>
                </a:solidFill>
                <a:effectLst/>
                <a:latin typeface="Calibri" panose="020F0502020204030204" pitchFamily="34" charset="0"/>
              </a:rPr>
              <a:t>Regional Home and Community Care team reviewed and proofread     </a:t>
            </a:r>
            <a:r>
              <a:rPr lang="en-US" sz="2200" dirty="0">
                <a:solidFill>
                  <a:srgbClr val="000000"/>
                </a:solidFill>
                <a:latin typeface="Calibri" panose="020F0502020204030204" pitchFamily="34" charset="0"/>
              </a:rPr>
              <a:t>                  	</a:t>
            </a:r>
            <a:r>
              <a:rPr lang="en-US" sz="2200" b="0" i="0" dirty="0">
                <a:solidFill>
                  <a:srgbClr val="000000"/>
                </a:solidFill>
                <a:effectLst/>
                <a:latin typeface="Calibri" panose="020F0502020204030204" pitchFamily="34" charset="0"/>
              </a:rPr>
              <a:t>the draft product.</a:t>
            </a:r>
          </a:p>
          <a:p>
            <a:pPr marL="0" indent="0">
              <a:buNone/>
            </a:pPr>
            <a:r>
              <a:rPr lang="en-US" sz="2200" b="0" i="0" dirty="0">
                <a:solidFill>
                  <a:srgbClr val="000000"/>
                </a:solidFill>
                <a:effectLst/>
                <a:latin typeface="Calibri" panose="020F0502020204030204" pitchFamily="34" charset="0"/>
              </a:rPr>
              <a:t>4.   Distribution to the communities of Alberta Region</a:t>
            </a:r>
            <a:r>
              <a:rPr lang="en-US" sz="2200" dirty="0"/>
              <a:t> </a:t>
            </a:r>
            <a:br>
              <a:rPr lang="en-US" sz="2200" dirty="0"/>
            </a:br>
            <a:endParaRPr lang="en-US" sz="2200" dirty="0"/>
          </a:p>
        </p:txBody>
      </p:sp>
      <p:sp>
        <p:nvSpPr>
          <p:cNvPr id="4" name="Slide Number Placeholder 3">
            <a:extLst>
              <a:ext uri="{FF2B5EF4-FFF2-40B4-BE49-F238E27FC236}">
                <a16:creationId xmlns:a16="http://schemas.microsoft.com/office/drawing/2014/main" id="{2608F268-F2BB-A21B-4974-EE150B38C358}"/>
              </a:ext>
            </a:extLst>
          </p:cNvPr>
          <p:cNvSpPr>
            <a:spLocks noGrp="1"/>
          </p:cNvSpPr>
          <p:nvPr>
            <p:ph type="sldNum" sz="quarter" idx="12"/>
          </p:nvPr>
        </p:nvSpPr>
        <p:spPr/>
        <p:txBody>
          <a:bodyPr/>
          <a:lstStyle/>
          <a:p>
            <a:fld id="{CD7972F3-B1E1-8448-A5D8-C083B140CC35}" type="slidenum">
              <a:rPr lang="en-US" smtClean="0"/>
              <a:t>7</a:t>
            </a:fld>
            <a:endParaRPr lang="en-US"/>
          </a:p>
        </p:txBody>
      </p:sp>
    </p:spTree>
    <p:extLst>
      <p:ext uri="{BB962C8B-B14F-4D97-AF65-F5344CB8AC3E}">
        <p14:creationId xmlns:p14="http://schemas.microsoft.com/office/powerpoint/2010/main" val="180456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1D99F-A2FB-012D-F9FF-D8BB7B2CCF00}"/>
              </a:ext>
            </a:extLst>
          </p:cNvPr>
          <p:cNvSpPr>
            <a:spLocks noGrp="1"/>
          </p:cNvSpPr>
          <p:nvPr>
            <p:ph type="title"/>
          </p:nvPr>
        </p:nvSpPr>
        <p:spPr/>
        <p:txBody>
          <a:bodyPr/>
          <a:lstStyle/>
          <a:p>
            <a:r>
              <a:rPr lang="en-US" dirty="0"/>
              <a:t>Defining Policies </a:t>
            </a:r>
          </a:p>
        </p:txBody>
      </p:sp>
      <p:sp>
        <p:nvSpPr>
          <p:cNvPr id="3" name="Content Placeholder 2">
            <a:extLst>
              <a:ext uri="{FF2B5EF4-FFF2-40B4-BE49-F238E27FC236}">
                <a16:creationId xmlns:a16="http://schemas.microsoft.com/office/drawing/2014/main" id="{7AE0042B-1A6A-F620-5444-C88F8CA98F5E}"/>
              </a:ext>
            </a:extLst>
          </p:cNvPr>
          <p:cNvSpPr>
            <a:spLocks noGrp="1"/>
          </p:cNvSpPr>
          <p:nvPr>
            <p:ph idx="1"/>
          </p:nvPr>
        </p:nvSpPr>
        <p:spPr/>
        <p:txBody>
          <a:bodyPr>
            <a:normAutofit/>
          </a:bodyPr>
          <a:lstStyle/>
          <a:p>
            <a:pPr>
              <a:buFont typeface="Wingdings" panose="05000000000000000000" pitchFamily="2" charset="2"/>
              <a:buChar char="ü"/>
            </a:pPr>
            <a:r>
              <a:rPr lang="en-US" sz="2800" dirty="0"/>
              <a:t>Policies provide guidance, standardization, and consistency in practice and reduce risks for clients and staff. </a:t>
            </a:r>
          </a:p>
          <a:p>
            <a:pPr>
              <a:buFont typeface="Wingdings" panose="05000000000000000000" pitchFamily="2" charset="2"/>
              <a:buChar char="ü"/>
            </a:pPr>
            <a:r>
              <a:rPr lang="en-US" sz="2800" dirty="0"/>
              <a:t>Should coincide with provincial governing bodies and always within the scope of practice of the staff member.</a:t>
            </a:r>
          </a:p>
          <a:p>
            <a:pPr>
              <a:buFont typeface="Wingdings" panose="05000000000000000000" pitchFamily="2" charset="2"/>
              <a:buChar char="ü"/>
            </a:pPr>
            <a:r>
              <a:rPr lang="en-US" sz="2800" dirty="0"/>
              <a:t>Best understood as a set of overarching principles and goals on how care is delivered and accessed. </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endParaRPr lang="en-US" dirty="0"/>
          </a:p>
        </p:txBody>
      </p:sp>
      <p:sp>
        <p:nvSpPr>
          <p:cNvPr id="4" name="Slide Number Placeholder 3">
            <a:extLst>
              <a:ext uri="{FF2B5EF4-FFF2-40B4-BE49-F238E27FC236}">
                <a16:creationId xmlns:a16="http://schemas.microsoft.com/office/drawing/2014/main" id="{10728C7B-46C7-6BDD-A8D9-4BC79794A282}"/>
              </a:ext>
            </a:extLst>
          </p:cNvPr>
          <p:cNvSpPr>
            <a:spLocks noGrp="1"/>
          </p:cNvSpPr>
          <p:nvPr>
            <p:ph type="sldNum" sz="quarter" idx="12"/>
          </p:nvPr>
        </p:nvSpPr>
        <p:spPr/>
        <p:txBody>
          <a:bodyPr/>
          <a:lstStyle/>
          <a:p>
            <a:fld id="{CD7972F3-B1E1-8448-A5D8-C083B140CC35}" type="slidenum">
              <a:rPr lang="en-US" smtClean="0"/>
              <a:t>8</a:t>
            </a:fld>
            <a:endParaRPr lang="en-US"/>
          </a:p>
        </p:txBody>
      </p:sp>
      <p:sp>
        <p:nvSpPr>
          <p:cNvPr id="6" name="TextBox 5">
            <a:extLst>
              <a:ext uri="{FF2B5EF4-FFF2-40B4-BE49-F238E27FC236}">
                <a16:creationId xmlns:a16="http://schemas.microsoft.com/office/drawing/2014/main" id="{6983AE4D-AEFF-F44C-9EBC-99465CB154C2}"/>
              </a:ext>
            </a:extLst>
          </p:cNvPr>
          <p:cNvSpPr txBox="1"/>
          <p:nvPr/>
        </p:nvSpPr>
        <p:spPr>
          <a:xfrm>
            <a:off x="9332536" y="2601798"/>
            <a:ext cx="3563332" cy="923330"/>
          </a:xfrm>
          <a:prstGeom prst="rect">
            <a:avLst/>
          </a:prstGeom>
          <a:noFill/>
        </p:spPr>
        <p:txBody>
          <a:bodyPr wrap="square">
            <a:spAutoFit/>
          </a:bodyPr>
          <a:lstStyle/>
          <a:p>
            <a:r>
              <a:rPr lang="en-US" dirty="0"/>
              <a:t>	</a:t>
            </a:r>
          </a:p>
          <a:p>
            <a:r>
              <a:rPr lang="en-US" dirty="0"/>
              <a:t>.</a:t>
            </a:r>
          </a:p>
          <a:p>
            <a:endParaRPr lang="en-US" dirty="0"/>
          </a:p>
        </p:txBody>
      </p:sp>
    </p:spTree>
    <p:extLst>
      <p:ext uri="{BB962C8B-B14F-4D97-AF65-F5344CB8AC3E}">
        <p14:creationId xmlns:p14="http://schemas.microsoft.com/office/powerpoint/2010/main" val="40708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4DF2-B1F2-EC39-AE69-308DF09778CE}"/>
              </a:ext>
            </a:extLst>
          </p:cNvPr>
          <p:cNvSpPr>
            <a:spLocks noGrp="1"/>
          </p:cNvSpPr>
          <p:nvPr>
            <p:ph type="title"/>
          </p:nvPr>
        </p:nvSpPr>
        <p:spPr/>
        <p:txBody>
          <a:bodyPr/>
          <a:lstStyle/>
          <a:p>
            <a:r>
              <a:rPr lang="en-US" dirty="0"/>
              <a:t>The Value of Policies </a:t>
            </a:r>
          </a:p>
        </p:txBody>
      </p:sp>
      <p:sp>
        <p:nvSpPr>
          <p:cNvPr id="3" name="Content Placeholder 2">
            <a:extLst>
              <a:ext uri="{FF2B5EF4-FFF2-40B4-BE49-F238E27FC236}">
                <a16:creationId xmlns:a16="http://schemas.microsoft.com/office/drawing/2014/main" id="{D21A146D-CC33-7B48-2C61-EE34FC71C12D}"/>
              </a:ext>
            </a:extLst>
          </p:cNvPr>
          <p:cNvSpPr>
            <a:spLocks noGrp="1"/>
          </p:cNvSpPr>
          <p:nvPr>
            <p:ph idx="1"/>
          </p:nvPr>
        </p:nvSpPr>
        <p:spPr/>
        <p:txBody>
          <a:bodyPr>
            <a:normAutofit fontScale="92500" lnSpcReduction="10000"/>
          </a:bodyPr>
          <a:lstStyle/>
          <a:p>
            <a:pPr marL="0" indent="0">
              <a:buNone/>
            </a:pPr>
            <a:r>
              <a:rPr lang="en-US" sz="3200" b="1" dirty="0">
                <a:solidFill>
                  <a:srgbClr val="000000"/>
                </a:solidFill>
                <a:latin typeface="AAAAAQ+Calibri-Bold"/>
              </a:rPr>
              <a:t>For Individuals and Families</a:t>
            </a:r>
          </a:p>
          <a:p>
            <a:pPr>
              <a:buFont typeface="Arial" panose="020B0604020202020204" pitchFamily="34" charset="0"/>
              <a:buChar char="•"/>
            </a:pPr>
            <a:r>
              <a:rPr lang="en-US" dirty="0">
                <a:solidFill>
                  <a:srgbClr val="000000"/>
                </a:solidFill>
                <a:latin typeface="AAAAAQ+Calibri-Bold"/>
              </a:rPr>
              <a:t>P</a:t>
            </a:r>
            <a:r>
              <a:rPr lang="en-US" sz="3200" dirty="0">
                <a:solidFill>
                  <a:srgbClr val="000000"/>
                </a:solidFill>
                <a:latin typeface="AAAAAQ+Calibri-Bold"/>
              </a:rPr>
              <a:t>olicies are designed to promote client rights, client satisfaction, fairness, quality of care appropriate training and work satisfaction.  </a:t>
            </a:r>
          </a:p>
          <a:p>
            <a:pPr marL="0" indent="0">
              <a:buNone/>
            </a:pPr>
            <a:endParaRPr lang="en-US" sz="3200" b="1" dirty="0">
              <a:solidFill>
                <a:srgbClr val="000000"/>
              </a:solidFill>
              <a:latin typeface="AAAAAQ+Calibri-Bold"/>
            </a:endParaRPr>
          </a:p>
          <a:p>
            <a:pPr marL="0" indent="0">
              <a:buNone/>
            </a:pPr>
            <a:r>
              <a:rPr lang="en-US" sz="3200" b="1" dirty="0">
                <a:solidFill>
                  <a:srgbClr val="000000"/>
                </a:solidFill>
                <a:latin typeface="AAAAAQ+Calibri-Bold"/>
              </a:rPr>
              <a:t>For Communities</a:t>
            </a:r>
          </a:p>
          <a:p>
            <a:pPr>
              <a:buFont typeface="Arial" panose="020B0604020202020204" pitchFamily="34" charset="0"/>
              <a:buChar char="•"/>
            </a:pPr>
            <a:r>
              <a:rPr lang="en-US" sz="3200" dirty="0">
                <a:solidFill>
                  <a:srgbClr val="000000"/>
                </a:solidFill>
                <a:latin typeface="AAAAAQ+Calibri-Bold"/>
              </a:rPr>
              <a:t>Polices encourage ongoing program evaluation, quality improvement, cost-effectiveness, and client satisfaction.</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C22C29D-0DD1-7E58-DE33-DEE863EBE84E}"/>
              </a:ext>
            </a:extLst>
          </p:cNvPr>
          <p:cNvSpPr>
            <a:spLocks noGrp="1"/>
          </p:cNvSpPr>
          <p:nvPr>
            <p:ph type="sldNum" sz="quarter" idx="12"/>
          </p:nvPr>
        </p:nvSpPr>
        <p:spPr/>
        <p:txBody>
          <a:bodyPr/>
          <a:lstStyle/>
          <a:p>
            <a:fld id="{CD7972F3-B1E1-8448-A5D8-C083B140CC35}" type="slidenum">
              <a:rPr lang="en-US" smtClean="0"/>
              <a:t>9</a:t>
            </a:fld>
            <a:endParaRPr lang="en-US"/>
          </a:p>
        </p:txBody>
      </p:sp>
      <p:pic>
        <p:nvPicPr>
          <p:cNvPr id="6" name="Picture 5">
            <a:extLst>
              <a:ext uri="{FF2B5EF4-FFF2-40B4-BE49-F238E27FC236}">
                <a16:creationId xmlns:a16="http://schemas.microsoft.com/office/drawing/2014/main" id="{9D07C679-61E2-C8A7-4640-13D597A24D30}"/>
              </a:ext>
            </a:extLst>
          </p:cNvPr>
          <p:cNvPicPr>
            <a:picLocks noChangeAspect="1"/>
          </p:cNvPicPr>
          <p:nvPr/>
        </p:nvPicPr>
        <p:blipFill>
          <a:blip r:embed="rId3"/>
          <a:stretch>
            <a:fillRect/>
          </a:stretch>
        </p:blipFill>
        <p:spPr>
          <a:xfrm>
            <a:off x="6978963" y="638460"/>
            <a:ext cx="1905971" cy="1180515"/>
          </a:xfrm>
          <a:prstGeom prst="rect">
            <a:avLst/>
          </a:prstGeom>
        </p:spPr>
      </p:pic>
    </p:spTree>
    <p:extLst>
      <p:ext uri="{BB962C8B-B14F-4D97-AF65-F5344CB8AC3E}">
        <p14:creationId xmlns:p14="http://schemas.microsoft.com/office/powerpoint/2010/main" val="2811502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10114</TotalTime>
  <Words>3616</Words>
  <Application>Microsoft Office PowerPoint</Application>
  <PresentationFormat>On-screen Show (4:3)</PresentationFormat>
  <Paragraphs>367</Paragraphs>
  <Slides>33</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AAAAAG+Calibri</vt:lpstr>
      <vt:lpstr>AAAAAQ+Calibri-Bold</vt:lpstr>
      <vt:lpstr>AAAAAS+Calibri-Italic</vt:lpstr>
      <vt:lpstr>AAAABA+CourierNewPSMT</vt:lpstr>
      <vt:lpstr>Arial</vt:lpstr>
      <vt:lpstr>Calibri</vt:lpstr>
      <vt:lpstr>Calibri-Bold</vt:lpstr>
      <vt:lpstr>Courier New</vt:lpstr>
      <vt:lpstr>Wingdings</vt:lpstr>
      <vt:lpstr>Office Theme</vt:lpstr>
      <vt:lpstr>Alberta Home Care Policy Revision 2023</vt:lpstr>
      <vt:lpstr>Land Acknowledgment</vt:lpstr>
      <vt:lpstr>In this presentation…</vt:lpstr>
      <vt:lpstr>Background</vt:lpstr>
      <vt:lpstr>Acknowledgements</vt:lpstr>
      <vt:lpstr>Acknowledgements </vt:lpstr>
      <vt:lpstr>HCCP Validation Process </vt:lpstr>
      <vt:lpstr>Defining Policies </vt:lpstr>
      <vt:lpstr>The Value of Policies </vt:lpstr>
      <vt:lpstr>The Value of Policies </vt:lpstr>
      <vt:lpstr>Policy Template</vt:lpstr>
      <vt:lpstr>Policy Template</vt:lpstr>
      <vt:lpstr>New HCCP Policies  </vt:lpstr>
      <vt:lpstr>New HCCP Policies</vt:lpstr>
      <vt:lpstr>Policy 2.5.18. Delegation to an Unregulated Care Provider</vt:lpstr>
      <vt:lpstr>Policy 2.5.18 Delegation to an Unregulated Care Provider</vt:lpstr>
      <vt:lpstr>Policy 2.5.18 Delegation to an Unregulated Care Provider</vt:lpstr>
      <vt:lpstr>Policy 2.5.18 Delegation to an Unregulated Care Provider</vt:lpstr>
      <vt:lpstr>Policy 2.5.18 Delegation to an Unregulated Care Provider</vt:lpstr>
      <vt:lpstr>Policy 8.21 Palliative Care </vt:lpstr>
      <vt:lpstr>Policy 8.21 Palliative Care </vt:lpstr>
      <vt:lpstr>Policy 8.21 Palliative Care </vt:lpstr>
      <vt:lpstr>Policy 7.21 Employee Mental Health</vt:lpstr>
      <vt:lpstr>Policy 7.21 Employee Mental Health</vt:lpstr>
      <vt:lpstr>Policy 7.21 Employee Mental Health</vt:lpstr>
      <vt:lpstr>Policy 7.21 Employee Mental Health</vt:lpstr>
      <vt:lpstr>Policy 7.21 Employee Mental Health</vt:lpstr>
      <vt:lpstr>Policy 7.21 Employee Mental Health</vt:lpstr>
      <vt:lpstr>Updates Policy: Case Management  and the LPN</vt:lpstr>
      <vt:lpstr>Don’t forget…</vt:lpstr>
      <vt:lpstr>Next Steps </vt:lpstr>
      <vt:lpstr>Where you will find the Home Care Policy Manual </vt:lpstr>
      <vt:lpstr>Questions </vt:lpstr>
    </vt:vector>
  </TitlesOfParts>
  <Company>INAC/AANDC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Beaule</dc:creator>
  <cp:lastModifiedBy>Tailfeathers Buffalo, Pamela</cp:lastModifiedBy>
  <cp:revision>85</cp:revision>
  <dcterms:created xsi:type="dcterms:W3CDTF">2019-07-05T15:32:17Z</dcterms:created>
  <dcterms:modified xsi:type="dcterms:W3CDTF">2023-07-05T18:23:03Z</dcterms:modified>
</cp:coreProperties>
</file>