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71"/>
  </p:notesMasterIdLst>
  <p:sldIdLst>
    <p:sldId id="273" r:id="rId6"/>
    <p:sldId id="281" r:id="rId7"/>
    <p:sldId id="289" r:id="rId8"/>
    <p:sldId id="259" r:id="rId9"/>
    <p:sldId id="270" r:id="rId10"/>
    <p:sldId id="263" r:id="rId11"/>
    <p:sldId id="260" r:id="rId12"/>
    <p:sldId id="326" r:id="rId13"/>
    <p:sldId id="430" r:id="rId14"/>
    <p:sldId id="402" r:id="rId15"/>
    <p:sldId id="354" r:id="rId16"/>
    <p:sldId id="395" r:id="rId17"/>
    <p:sldId id="396" r:id="rId18"/>
    <p:sldId id="397" r:id="rId19"/>
    <p:sldId id="398" r:id="rId20"/>
    <p:sldId id="399" r:id="rId21"/>
    <p:sldId id="400" r:id="rId22"/>
    <p:sldId id="401" r:id="rId23"/>
    <p:sldId id="304" r:id="rId24"/>
    <p:sldId id="403" r:id="rId25"/>
    <p:sldId id="404" r:id="rId26"/>
    <p:sldId id="405"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306" r:id="rId52"/>
    <p:sldId id="431" r:id="rId53"/>
    <p:sldId id="432" r:id="rId54"/>
    <p:sldId id="433" r:id="rId55"/>
    <p:sldId id="434" r:id="rId56"/>
    <p:sldId id="435" r:id="rId57"/>
    <p:sldId id="436" r:id="rId58"/>
    <p:sldId id="437" r:id="rId59"/>
    <p:sldId id="438" r:id="rId60"/>
    <p:sldId id="439" r:id="rId61"/>
    <p:sldId id="440" r:id="rId62"/>
    <p:sldId id="441" r:id="rId63"/>
    <p:sldId id="442" r:id="rId64"/>
    <p:sldId id="443" r:id="rId65"/>
    <p:sldId id="444" r:id="rId66"/>
    <p:sldId id="445" r:id="rId67"/>
    <p:sldId id="446" r:id="rId68"/>
    <p:sldId id="336" r:id="rId69"/>
    <p:sldId id="30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67647" autoAdjust="0"/>
  </p:normalViewPr>
  <p:slideViewPr>
    <p:cSldViewPr snapToGrid="0">
      <p:cViewPr varScale="1">
        <p:scale>
          <a:sx n="58" d="100"/>
          <a:sy n="58" d="100"/>
        </p:scale>
        <p:origin x="1047"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944EA-D672-4A06-A670-B3D6BC1CC32C}" type="datetimeFigureOut">
              <a:rPr lang="en-CA" smtClean="0"/>
              <a:t>2020-04-23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86040-A686-468E-9480-2A832CDC9312}" type="slidenum">
              <a:rPr lang="en-CA" smtClean="0"/>
              <a:t>‹#›</a:t>
            </a:fld>
            <a:endParaRPr lang="en-CA"/>
          </a:p>
        </p:txBody>
      </p:sp>
    </p:spTree>
    <p:extLst>
      <p:ext uri="{BB962C8B-B14F-4D97-AF65-F5344CB8AC3E}">
        <p14:creationId xmlns:p14="http://schemas.microsoft.com/office/powerpoint/2010/main" val="430083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Asymptomatic testing</a:t>
            </a:r>
            <a:endParaRPr lang="en-CA" dirty="0"/>
          </a:p>
        </p:txBody>
      </p:sp>
      <p:sp>
        <p:nvSpPr>
          <p:cNvPr id="4" name="Slide Number Placeholder 3"/>
          <p:cNvSpPr>
            <a:spLocks noGrp="1"/>
          </p:cNvSpPr>
          <p:nvPr>
            <p:ph type="sldNum" sz="quarter" idx="10"/>
          </p:nvPr>
        </p:nvSpPr>
        <p:spPr/>
        <p:txBody>
          <a:bodyPr/>
          <a:lstStyle/>
          <a:p>
            <a:fld id="{80286040-A686-468E-9480-2A832CDC9312}" type="slidenum">
              <a:rPr lang="en-CA" smtClean="0"/>
              <a:t>8</a:t>
            </a:fld>
            <a:endParaRPr lang="en-CA"/>
          </a:p>
        </p:txBody>
      </p:sp>
    </p:spTree>
    <p:extLst>
      <p:ext uri="{BB962C8B-B14F-4D97-AF65-F5344CB8AC3E}">
        <p14:creationId xmlns:p14="http://schemas.microsoft.com/office/powerpoint/2010/main" val="1980648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Calgary Zone  47,504 (44%)</a:t>
            </a:r>
          </a:p>
          <a:p>
            <a:r>
              <a:rPr lang="en-CA" dirty="0" smtClean="0"/>
              <a:t>Edmonton</a:t>
            </a:r>
            <a:r>
              <a:rPr lang="en-CA" baseline="0" dirty="0" smtClean="0"/>
              <a:t> Zone – 34,629 (32%)</a:t>
            </a:r>
          </a:p>
          <a:p>
            <a:r>
              <a:rPr lang="en-CA" baseline="0" dirty="0" smtClean="0"/>
              <a:t>Central Zone – 9.961 (9%)</a:t>
            </a:r>
          </a:p>
          <a:p>
            <a:r>
              <a:rPr lang="en-CA" baseline="0" dirty="0" smtClean="0"/>
              <a:t>North Zone – 8,779 (8%)</a:t>
            </a:r>
          </a:p>
          <a:p>
            <a:r>
              <a:rPr lang="en-CA" baseline="0" dirty="0" smtClean="0"/>
              <a:t>South Zone – 5,837 (5%)</a:t>
            </a:r>
          </a:p>
          <a:p>
            <a:r>
              <a:rPr lang="en-CA" baseline="0" smtClean="0"/>
              <a:t>Unknown – 1,811 (2%)</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80286040-A686-468E-9480-2A832CDC9312}" type="slidenum">
              <a:rPr lang="en-CA" smtClean="0"/>
              <a:t>9</a:t>
            </a:fld>
            <a:endParaRPr lang="en-CA"/>
          </a:p>
        </p:txBody>
      </p:sp>
    </p:spTree>
    <p:extLst>
      <p:ext uri="{BB962C8B-B14F-4D97-AF65-F5344CB8AC3E}">
        <p14:creationId xmlns:p14="http://schemas.microsoft.com/office/powerpoint/2010/main" val="185496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CA" sz="2400" dirty="0" smtClean="0"/>
              <a:t>Whenever possible, postpone any physical gatherings </a:t>
            </a:r>
          </a:p>
          <a:p>
            <a:pPr>
              <a:buFont typeface="Arial" panose="020B0604020202020204" pitchFamily="34" charset="0"/>
              <a:buChar char="•"/>
            </a:pPr>
            <a:r>
              <a:rPr lang="en-CA" sz="2400" dirty="0" smtClean="0"/>
              <a:t>Consider excluding children, elderly, immunocompromised and other vulnerable individuals from the gathering. </a:t>
            </a:r>
          </a:p>
          <a:p>
            <a:pPr>
              <a:buFont typeface="Arial" panose="020B0604020202020204" pitchFamily="34" charset="0"/>
              <a:buChar char="•"/>
            </a:pPr>
            <a:r>
              <a:rPr lang="en-CA" sz="2400" dirty="0" smtClean="0"/>
              <a:t>Anyone experiencing symptoms of COVID-19 must not attend</a:t>
            </a:r>
            <a:endParaRPr lang="en-CA" dirty="0" smtClean="0"/>
          </a:p>
        </p:txBody>
      </p:sp>
      <p:sp>
        <p:nvSpPr>
          <p:cNvPr id="4" name="Slide Number Placeholder 3"/>
          <p:cNvSpPr>
            <a:spLocks noGrp="1"/>
          </p:cNvSpPr>
          <p:nvPr>
            <p:ph type="sldNum" sz="quarter" idx="10"/>
          </p:nvPr>
        </p:nvSpPr>
        <p:spPr/>
        <p:txBody>
          <a:bodyPr/>
          <a:lstStyle/>
          <a:p>
            <a:fld id="{80286040-A686-468E-9480-2A832CDC9312}" type="slidenum">
              <a:rPr lang="en-CA" smtClean="0"/>
              <a:t>15</a:t>
            </a:fld>
            <a:endParaRPr lang="en-CA"/>
          </a:p>
        </p:txBody>
      </p:sp>
    </p:spTree>
    <p:extLst>
      <p:ext uri="{BB962C8B-B14F-4D97-AF65-F5344CB8AC3E}">
        <p14:creationId xmlns:p14="http://schemas.microsoft.com/office/powerpoint/2010/main" val="228205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CA" sz="2800" dirty="0" smtClean="0"/>
              <a:t>There should be no direct contact with the body. </a:t>
            </a:r>
          </a:p>
          <a:p>
            <a:pPr>
              <a:buFont typeface="Arial" panose="020B0604020202020204" pitchFamily="34" charset="0"/>
              <a:buChar char="•"/>
            </a:pPr>
            <a:r>
              <a:rPr lang="en-CA" sz="2800" dirty="0" smtClean="0"/>
              <a:t>There should be no direct contact between attendees and any sharing of objects should be avoided.</a:t>
            </a:r>
          </a:p>
          <a:p>
            <a:pPr>
              <a:buFont typeface="Arial" panose="020B0604020202020204" pitchFamily="34" charset="0"/>
              <a:buChar char="•"/>
            </a:pPr>
            <a:r>
              <a:rPr lang="en-CA" sz="2800" dirty="0" smtClean="0"/>
              <a:t>Preparing and providing food is discouraged. </a:t>
            </a:r>
          </a:p>
          <a:p>
            <a:pPr lvl="1">
              <a:buFont typeface="Arial" panose="020B0604020202020204" pitchFamily="34" charset="0"/>
              <a:buChar char="•"/>
            </a:pPr>
            <a:r>
              <a:rPr lang="en-CA" sz="2600" dirty="0" smtClean="0"/>
              <a:t>If food is provided, it should be pre-packaged and follow general food safety precautions.</a:t>
            </a:r>
          </a:p>
          <a:p>
            <a:pPr marL="171450" indent="-171450">
              <a:buFont typeface="Arial" panose="020B0604020202020204" pitchFamily="34" charset="0"/>
              <a:buChar char="•"/>
            </a:pPr>
            <a:endParaRPr lang="en-CA" dirty="0" smtClean="0"/>
          </a:p>
        </p:txBody>
      </p:sp>
      <p:sp>
        <p:nvSpPr>
          <p:cNvPr id="4" name="Slide Number Placeholder 3"/>
          <p:cNvSpPr>
            <a:spLocks noGrp="1"/>
          </p:cNvSpPr>
          <p:nvPr>
            <p:ph type="sldNum" sz="quarter" idx="10"/>
          </p:nvPr>
        </p:nvSpPr>
        <p:spPr/>
        <p:txBody>
          <a:bodyPr/>
          <a:lstStyle/>
          <a:p>
            <a:fld id="{80286040-A686-468E-9480-2A832CDC9312}" type="slidenum">
              <a:rPr lang="en-CA" smtClean="0"/>
              <a:t>16</a:t>
            </a:fld>
            <a:endParaRPr lang="en-CA"/>
          </a:p>
        </p:txBody>
      </p:sp>
    </p:spTree>
    <p:extLst>
      <p:ext uri="{BB962C8B-B14F-4D97-AF65-F5344CB8AC3E}">
        <p14:creationId xmlns:p14="http://schemas.microsoft.com/office/powerpoint/2010/main" val="84341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Hand sanitizer should be provided for family and attendees</a:t>
            </a:r>
            <a:r>
              <a:rPr lang="en-CA" baseline="0" dirty="0" smtClean="0"/>
              <a:t> to use.</a:t>
            </a:r>
            <a:endParaRPr lang="en-CA" dirty="0" smtClean="0"/>
          </a:p>
          <a:p>
            <a:pPr marL="171450" indent="-171450">
              <a:buFont typeface="Arial" panose="020B0604020202020204" pitchFamily="34" charset="0"/>
              <a:buChar char="•"/>
            </a:pPr>
            <a:r>
              <a:rPr lang="en-CA" dirty="0" smtClean="0"/>
              <a:t>Attendees should be encouraged to thoroughly wash their hands following the event.</a:t>
            </a:r>
          </a:p>
          <a:p>
            <a:pPr marL="171450" indent="-171450">
              <a:buFont typeface="Arial" panose="020B0604020202020204" pitchFamily="34" charset="0"/>
              <a:buChar char="•"/>
            </a:pPr>
            <a:r>
              <a:rPr lang="en-CA" dirty="0" smtClean="0"/>
              <a:t>Make provisions for cleaning and sanitizing high touch surfaces during and after the event.</a:t>
            </a:r>
          </a:p>
          <a:p>
            <a:endParaRPr lang="en-CA" dirty="0"/>
          </a:p>
        </p:txBody>
      </p:sp>
      <p:sp>
        <p:nvSpPr>
          <p:cNvPr id="4" name="Slide Number Placeholder 3"/>
          <p:cNvSpPr>
            <a:spLocks noGrp="1"/>
          </p:cNvSpPr>
          <p:nvPr>
            <p:ph type="sldNum" sz="quarter" idx="10"/>
          </p:nvPr>
        </p:nvSpPr>
        <p:spPr/>
        <p:txBody>
          <a:bodyPr/>
          <a:lstStyle/>
          <a:p>
            <a:fld id="{80286040-A686-468E-9480-2A832CDC9312}" type="slidenum">
              <a:rPr lang="en-CA" smtClean="0"/>
              <a:t>17</a:t>
            </a:fld>
            <a:endParaRPr lang="en-CA"/>
          </a:p>
        </p:txBody>
      </p:sp>
    </p:spTree>
    <p:extLst>
      <p:ext uri="{BB962C8B-B14F-4D97-AF65-F5344CB8AC3E}">
        <p14:creationId xmlns:p14="http://schemas.microsoft.com/office/powerpoint/2010/main" val="248080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80286040-A686-468E-9480-2A832CDC9312}" type="slidenum">
              <a:rPr lang="en-CA" smtClean="0"/>
              <a:t>18</a:t>
            </a:fld>
            <a:endParaRPr lang="en-CA"/>
          </a:p>
        </p:txBody>
      </p:sp>
    </p:spTree>
    <p:extLst>
      <p:ext uri="{BB962C8B-B14F-4D97-AF65-F5344CB8AC3E}">
        <p14:creationId xmlns:p14="http://schemas.microsoft.com/office/powerpoint/2010/main" val="68053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94B9D9-36B1-4253-A019-79AAE0310D3A}" type="datetime1">
              <a:rPr lang="en-CA" smtClean="0"/>
              <a:t>2020-04-23</a:t>
            </a:fld>
            <a:endParaRPr lang="en-CA"/>
          </a:p>
        </p:txBody>
      </p:sp>
      <p:sp>
        <p:nvSpPr>
          <p:cNvPr id="5" name="Footer Placeholder 4"/>
          <p:cNvSpPr>
            <a:spLocks noGrp="1"/>
          </p:cNvSpPr>
          <p:nvPr>
            <p:ph type="ftr" sz="quarter" idx="11"/>
          </p:nvPr>
        </p:nvSpPr>
        <p:spPr/>
        <p:txBody>
          <a:bodyPr/>
          <a:lstStyle/>
          <a:p>
            <a:r>
              <a:rPr lang="en-CA" smtClean="0"/>
              <a:t>VChelp@FNTN.ca</a:t>
            </a:r>
            <a:endParaRPr lang="en-CA"/>
          </a:p>
        </p:txBody>
      </p:sp>
      <p:sp>
        <p:nvSpPr>
          <p:cNvPr id="6" name="Slide Number Placeholder 5"/>
          <p:cNvSpPr>
            <a:spLocks noGrp="1"/>
          </p:cNvSpPr>
          <p:nvPr>
            <p:ph type="sldNum" sz="quarter" idx="12"/>
          </p:nvPr>
        </p:nvSpPr>
        <p:spPr/>
        <p:txBody>
          <a:bodyPr/>
          <a:lstStyle/>
          <a:p>
            <a:fld id="{869D88FC-2389-43E5-806D-F03A8A3CCE52}"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55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F53150-E7D1-45C3-BDD6-E03A53326D27}" type="datetime1">
              <a:rPr lang="en-CA" smtClean="0"/>
              <a:t>2020-04-23</a:t>
            </a:fld>
            <a:endParaRPr lang="en-CA"/>
          </a:p>
        </p:txBody>
      </p:sp>
      <p:sp>
        <p:nvSpPr>
          <p:cNvPr id="5" name="Footer Placeholder 4"/>
          <p:cNvSpPr>
            <a:spLocks noGrp="1"/>
          </p:cNvSpPr>
          <p:nvPr>
            <p:ph type="ftr" sz="quarter" idx="11"/>
          </p:nvPr>
        </p:nvSpPr>
        <p:spPr/>
        <p:txBody>
          <a:bodyPr/>
          <a:lstStyle/>
          <a:p>
            <a:r>
              <a:rPr lang="en-CA" smtClean="0"/>
              <a:t>VChelp@FNTN.ca</a:t>
            </a:r>
            <a:endParaRPr lang="en-CA"/>
          </a:p>
        </p:txBody>
      </p:sp>
      <p:sp>
        <p:nvSpPr>
          <p:cNvPr id="6" name="Slide Number Placeholder 5"/>
          <p:cNvSpPr>
            <a:spLocks noGrp="1"/>
          </p:cNvSpPr>
          <p:nvPr>
            <p:ph type="sldNum" sz="quarter" idx="12"/>
          </p:nvPr>
        </p:nvSpPr>
        <p:spPr/>
        <p:txBody>
          <a:bodyPr/>
          <a:lstStyle/>
          <a:p>
            <a:fld id="{869D88FC-2389-43E5-806D-F03A8A3CCE52}" type="slidenum">
              <a:rPr lang="en-CA" smtClean="0"/>
              <a:t>‹#›</a:t>
            </a:fld>
            <a:endParaRPr lang="en-CA"/>
          </a:p>
        </p:txBody>
      </p:sp>
    </p:spTree>
    <p:extLst>
      <p:ext uri="{BB962C8B-B14F-4D97-AF65-F5344CB8AC3E}">
        <p14:creationId xmlns:p14="http://schemas.microsoft.com/office/powerpoint/2010/main" val="215303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A033E3-FCFB-43E4-B002-83218079F1A2}" type="datetime1">
              <a:rPr lang="en-CA" smtClean="0"/>
              <a:t>2020-04-23</a:t>
            </a:fld>
            <a:endParaRPr lang="en-CA"/>
          </a:p>
        </p:txBody>
      </p:sp>
      <p:sp>
        <p:nvSpPr>
          <p:cNvPr id="5" name="Footer Placeholder 4"/>
          <p:cNvSpPr>
            <a:spLocks noGrp="1"/>
          </p:cNvSpPr>
          <p:nvPr>
            <p:ph type="ftr" sz="quarter" idx="11"/>
          </p:nvPr>
        </p:nvSpPr>
        <p:spPr/>
        <p:txBody>
          <a:bodyPr/>
          <a:lstStyle/>
          <a:p>
            <a:r>
              <a:rPr lang="en-CA" smtClean="0"/>
              <a:t>VChelp@FNTN.ca</a:t>
            </a:r>
            <a:endParaRPr lang="en-CA"/>
          </a:p>
        </p:txBody>
      </p:sp>
      <p:sp>
        <p:nvSpPr>
          <p:cNvPr id="6" name="Slide Number Placeholder 5"/>
          <p:cNvSpPr>
            <a:spLocks noGrp="1"/>
          </p:cNvSpPr>
          <p:nvPr>
            <p:ph type="sldNum" sz="quarter" idx="12"/>
          </p:nvPr>
        </p:nvSpPr>
        <p:spPr/>
        <p:txBody>
          <a:bodyPr/>
          <a:lstStyle/>
          <a:p>
            <a:fld id="{869D88FC-2389-43E5-806D-F03A8A3CCE52}" type="slidenum">
              <a:rPr lang="en-CA" smtClean="0"/>
              <a:t>‹#›</a:t>
            </a:fld>
            <a:endParaRPr lang="en-CA"/>
          </a:p>
        </p:txBody>
      </p:sp>
    </p:spTree>
    <p:extLst>
      <p:ext uri="{BB962C8B-B14F-4D97-AF65-F5344CB8AC3E}">
        <p14:creationId xmlns:p14="http://schemas.microsoft.com/office/powerpoint/2010/main" val="238078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D5CE6-ACA5-41BB-8286-2527687AB362}" type="datetime1">
              <a:rPr lang="en-CA" smtClean="0"/>
              <a:t>2020-04-23</a:t>
            </a:fld>
            <a:endParaRPr lang="en-CA"/>
          </a:p>
        </p:txBody>
      </p:sp>
      <p:sp>
        <p:nvSpPr>
          <p:cNvPr id="5" name="Footer Placeholder 4"/>
          <p:cNvSpPr>
            <a:spLocks noGrp="1"/>
          </p:cNvSpPr>
          <p:nvPr>
            <p:ph type="ftr" sz="quarter" idx="11"/>
          </p:nvPr>
        </p:nvSpPr>
        <p:spPr/>
        <p:txBody>
          <a:bodyPr/>
          <a:lstStyle/>
          <a:p>
            <a:r>
              <a:rPr lang="en-CA" smtClean="0"/>
              <a:t>VChelp@FNTN.ca</a:t>
            </a:r>
            <a:endParaRPr lang="en-CA"/>
          </a:p>
        </p:txBody>
      </p:sp>
      <p:sp>
        <p:nvSpPr>
          <p:cNvPr id="6" name="Slide Number Placeholder 5"/>
          <p:cNvSpPr>
            <a:spLocks noGrp="1"/>
          </p:cNvSpPr>
          <p:nvPr>
            <p:ph type="sldNum" sz="quarter" idx="12"/>
          </p:nvPr>
        </p:nvSpPr>
        <p:spPr/>
        <p:txBody>
          <a:bodyPr/>
          <a:lstStyle/>
          <a:p>
            <a:fld id="{869D88FC-2389-43E5-806D-F03A8A3CCE52}" type="slidenum">
              <a:rPr lang="en-CA" smtClean="0"/>
              <a:t>‹#›</a:t>
            </a:fld>
            <a:endParaRPr lang="en-CA"/>
          </a:p>
        </p:txBody>
      </p:sp>
    </p:spTree>
    <p:extLst>
      <p:ext uri="{BB962C8B-B14F-4D97-AF65-F5344CB8AC3E}">
        <p14:creationId xmlns:p14="http://schemas.microsoft.com/office/powerpoint/2010/main" val="407161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A7F482-E272-4D94-AE16-955815386FDE}" type="datetime1">
              <a:rPr lang="en-CA" smtClean="0"/>
              <a:t>2020-04-23</a:t>
            </a:fld>
            <a:endParaRPr lang="en-CA"/>
          </a:p>
        </p:txBody>
      </p:sp>
      <p:sp>
        <p:nvSpPr>
          <p:cNvPr id="5" name="Footer Placeholder 4"/>
          <p:cNvSpPr>
            <a:spLocks noGrp="1"/>
          </p:cNvSpPr>
          <p:nvPr>
            <p:ph type="ftr" sz="quarter" idx="11"/>
          </p:nvPr>
        </p:nvSpPr>
        <p:spPr/>
        <p:txBody>
          <a:bodyPr/>
          <a:lstStyle/>
          <a:p>
            <a:r>
              <a:rPr lang="en-CA" smtClean="0"/>
              <a:t>VChelp@FNTN.ca</a:t>
            </a:r>
            <a:endParaRPr lang="en-CA"/>
          </a:p>
        </p:txBody>
      </p:sp>
      <p:sp>
        <p:nvSpPr>
          <p:cNvPr id="6" name="Slide Number Placeholder 5"/>
          <p:cNvSpPr>
            <a:spLocks noGrp="1"/>
          </p:cNvSpPr>
          <p:nvPr>
            <p:ph type="sldNum" sz="quarter" idx="12"/>
          </p:nvPr>
        </p:nvSpPr>
        <p:spPr/>
        <p:txBody>
          <a:bodyPr/>
          <a:lstStyle/>
          <a:p>
            <a:fld id="{869D88FC-2389-43E5-806D-F03A8A3CCE52}"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95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94FA50-C48C-4042-8857-D46BAAE58893}" type="datetime1">
              <a:rPr lang="en-CA" smtClean="0"/>
              <a:t>2020-04-23</a:t>
            </a:fld>
            <a:endParaRPr lang="en-CA"/>
          </a:p>
        </p:txBody>
      </p:sp>
      <p:sp>
        <p:nvSpPr>
          <p:cNvPr id="6" name="Footer Placeholder 5"/>
          <p:cNvSpPr>
            <a:spLocks noGrp="1"/>
          </p:cNvSpPr>
          <p:nvPr>
            <p:ph type="ftr" sz="quarter" idx="11"/>
          </p:nvPr>
        </p:nvSpPr>
        <p:spPr/>
        <p:txBody>
          <a:bodyPr/>
          <a:lstStyle/>
          <a:p>
            <a:r>
              <a:rPr lang="en-CA" smtClean="0"/>
              <a:t>VChelp@FNTN.ca</a:t>
            </a:r>
            <a:endParaRPr lang="en-CA"/>
          </a:p>
        </p:txBody>
      </p:sp>
      <p:sp>
        <p:nvSpPr>
          <p:cNvPr id="7" name="Slide Number Placeholder 6"/>
          <p:cNvSpPr>
            <a:spLocks noGrp="1"/>
          </p:cNvSpPr>
          <p:nvPr>
            <p:ph type="sldNum" sz="quarter" idx="12"/>
          </p:nvPr>
        </p:nvSpPr>
        <p:spPr/>
        <p:txBody>
          <a:bodyPr/>
          <a:lstStyle/>
          <a:p>
            <a:fld id="{869D88FC-2389-43E5-806D-F03A8A3CCE52}" type="slidenum">
              <a:rPr lang="en-CA" smtClean="0"/>
              <a:t>‹#›</a:t>
            </a:fld>
            <a:endParaRPr lang="en-CA"/>
          </a:p>
        </p:txBody>
      </p:sp>
    </p:spTree>
    <p:extLst>
      <p:ext uri="{BB962C8B-B14F-4D97-AF65-F5344CB8AC3E}">
        <p14:creationId xmlns:p14="http://schemas.microsoft.com/office/powerpoint/2010/main" val="302237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344874-15D2-4C28-851D-F374E07FA181}" type="datetime1">
              <a:rPr lang="en-CA" smtClean="0"/>
              <a:t>2020-04-23</a:t>
            </a:fld>
            <a:endParaRPr lang="en-CA"/>
          </a:p>
        </p:txBody>
      </p:sp>
      <p:sp>
        <p:nvSpPr>
          <p:cNvPr id="8" name="Footer Placeholder 7"/>
          <p:cNvSpPr>
            <a:spLocks noGrp="1"/>
          </p:cNvSpPr>
          <p:nvPr>
            <p:ph type="ftr" sz="quarter" idx="11"/>
          </p:nvPr>
        </p:nvSpPr>
        <p:spPr/>
        <p:txBody>
          <a:bodyPr/>
          <a:lstStyle/>
          <a:p>
            <a:r>
              <a:rPr lang="en-CA" smtClean="0"/>
              <a:t>VChelp@FNTN.ca</a:t>
            </a:r>
            <a:endParaRPr lang="en-CA"/>
          </a:p>
        </p:txBody>
      </p:sp>
      <p:sp>
        <p:nvSpPr>
          <p:cNvPr id="9" name="Slide Number Placeholder 8"/>
          <p:cNvSpPr>
            <a:spLocks noGrp="1"/>
          </p:cNvSpPr>
          <p:nvPr>
            <p:ph type="sldNum" sz="quarter" idx="12"/>
          </p:nvPr>
        </p:nvSpPr>
        <p:spPr/>
        <p:txBody>
          <a:bodyPr/>
          <a:lstStyle/>
          <a:p>
            <a:fld id="{869D88FC-2389-43E5-806D-F03A8A3CCE52}" type="slidenum">
              <a:rPr lang="en-CA" smtClean="0"/>
              <a:t>‹#›</a:t>
            </a:fld>
            <a:endParaRPr lang="en-CA"/>
          </a:p>
        </p:txBody>
      </p:sp>
    </p:spTree>
    <p:extLst>
      <p:ext uri="{BB962C8B-B14F-4D97-AF65-F5344CB8AC3E}">
        <p14:creationId xmlns:p14="http://schemas.microsoft.com/office/powerpoint/2010/main" val="83302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4701BC-0E7B-4584-982B-8127493BF5CB}" type="datetime1">
              <a:rPr lang="en-CA" smtClean="0"/>
              <a:t>2020-04-23</a:t>
            </a:fld>
            <a:endParaRPr lang="en-CA"/>
          </a:p>
        </p:txBody>
      </p:sp>
      <p:sp>
        <p:nvSpPr>
          <p:cNvPr id="4" name="Footer Placeholder 3"/>
          <p:cNvSpPr>
            <a:spLocks noGrp="1"/>
          </p:cNvSpPr>
          <p:nvPr>
            <p:ph type="ftr" sz="quarter" idx="11"/>
          </p:nvPr>
        </p:nvSpPr>
        <p:spPr/>
        <p:txBody>
          <a:bodyPr/>
          <a:lstStyle/>
          <a:p>
            <a:r>
              <a:rPr lang="en-CA" smtClean="0"/>
              <a:t>VChelp@FNTN.ca</a:t>
            </a:r>
            <a:endParaRPr lang="en-CA"/>
          </a:p>
        </p:txBody>
      </p:sp>
      <p:sp>
        <p:nvSpPr>
          <p:cNvPr id="5" name="Slide Number Placeholder 4"/>
          <p:cNvSpPr>
            <a:spLocks noGrp="1"/>
          </p:cNvSpPr>
          <p:nvPr>
            <p:ph type="sldNum" sz="quarter" idx="12"/>
          </p:nvPr>
        </p:nvSpPr>
        <p:spPr/>
        <p:txBody>
          <a:bodyPr/>
          <a:lstStyle/>
          <a:p>
            <a:fld id="{869D88FC-2389-43E5-806D-F03A8A3CCE52}" type="slidenum">
              <a:rPr lang="en-CA" smtClean="0"/>
              <a:t>‹#›</a:t>
            </a:fld>
            <a:endParaRPr lang="en-CA"/>
          </a:p>
        </p:txBody>
      </p:sp>
    </p:spTree>
    <p:extLst>
      <p:ext uri="{BB962C8B-B14F-4D97-AF65-F5344CB8AC3E}">
        <p14:creationId xmlns:p14="http://schemas.microsoft.com/office/powerpoint/2010/main" val="342321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155C86F-316B-4209-9A9C-78057366CE2E}" type="datetime1">
              <a:rPr lang="en-CA" smtClean="0"/>
              <a:t>2020-04-23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CA" smtClean="0"/>
              <a:t>VChelp@FNTN.ca</a:t>
            </a:r>
            <a:endParaRPr lang="en-CA"/>
          </a:p>
        </p:txBody>
      </p:sp>
      <p:sp>
        <p:nvSpPr>
          <p:cNvPr id="9" name="Slide Number Placeholder 8"/>
          <p:cNvSpPr>
            <a:spLocks noGrp="1"/>
          </p:cNvSpPr>
          <p:nvPr>
            <p:ph type="sldNum" sz="quarter" idx="12"/>
          </p:nvPr>
        </p:nvSpPr>
        <p:spPr/>
        <p:txBody>
          <a:bodyPr/>
          <a:lstStyle/>
          <a:p>
            <a:fld id="{869D88FC-2389-43E5-806D-F03A8A3CCE52}" type="slidenum">
              <a:rPr lang="en-CA" smtClean="0"/>
              <a:t>‹#›</a:t>
            </a:fld>
            <a:endParaRPr lang="en-CA"/>
          </a:p>
        </p:txBody>
      </p:sp>
    </p:spTree>
    <p:extLst>
      <p:ext uri="{BB962C8B-B14F-4D97-AF65-F5344CB8AC3E}">
        <p14:creationId xmlns:p14="http://schemas.microsoft.com/office/powerpoint/2010/main" val="64658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55A94F-62E2-4038-8B8A-452ED85045AD}" type="datetime1">
              <a:rPr lang="en-CA" smtClean="0"/>
              <a:t>2020-04-23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CA" smtClean="0"/>
              <a:t>VChelp@FNTN.ca</a:t>
            </a:r>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9D88FC-2389-43E5-806D-F03A8A3CCE52}" type="slidenum">
              <a:rPr lang="en-CA" smtClean="0"/>
              <a:t>‹#›</a:t>
            </a:fld>
            <a:endParaRPr lang="en-CA"/>
          </a:p>
        </p:txBody>
      </p:sp>
    </p:spTree>
    <p:extLst>
      <p:ext uri="{BB962C8B-B14F-4D97-AF65-F5344CB8AC3E}">
        <p14:creationId xmlns:p14="http://schemas.microsoft.com/office/powerpoint/2010/main" val="3878852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19F9C1D-CFD3-45A1-9B63-9D2B442750F7}" type="datetime1">
              <a:rPr lang="en-CA" smtClean="0"/>
              <a:t>2020-04-23</a:t>
            </a:fld>
            <a:endParaRPr lang="en-CA"/>
          </a:p>
        </p:txBody>
      </p:sp>
      <p:sp>
        <p:nvSpPr>
          <p:cNvPr id="6" name="Footer Placeholder 5"/>
          <p:cNvSpPr>
            <a:spLocks noGrp="1"/>
          </p:cNvSpPr>
          <p:nvPr>
            <p:ph type="ftr" sz="quarter" idx="11"/>
          </p:nvPr>
        </p:nvSpPr>
        <p:spPr/>
        <p:txBody>
          <a:bodyPr/>
          <a:lstStyle/>
          <a:p>
            <a:r>
              <a:rPr lang="en-CA" smtClean="0"/>
              <a:t>VChelp@FNTN.ca</a:t>
            </a:r>
            <a:endParaRPr lang="en-CA"/>
          </a:p>
        </p:txBody>
      </p:sp>
      <p:sp>
        <p:nvSpPr>
          <p:cNvPr id="7" name="Slide Number Placeholder 6"/>
          <p:cNvSpPr>
            <a:spLocks noGrp="1"/>
          </p:cNvSpPr>
          <p:nvPr>
            <p:ph type="sldNum" sz="quarter" idx="12"/>
          </p:nvPr>
        </p:nvSpPr>
        <p:spPr/>
        <p:txBody>
          <a:bodyPr/>
          <a:lstStyle/>
          <a:p>
            <a:fld id="{869D88FC-2389-43E5-806D-F03A8A3CCE52}" type="slidenum">
              <a:rPr lang="en-CA" smtClean="0"/>
              <a:t>‹#›</a:t>
            </a:fld>
            <a:endParaRPr lang="en-CA"/>
          </a:p>
        </p:txBody>
      </p:sp>
    </p:spTree>
    <p:extLst>
      <p:ext uri="{BB962C8B-B14F-4D97-AF65-F5344CB8AC3E}">
        <p14:creationId xmlns:p14="http://schemas.microsoft.com/office/powerpoint/2010/main" val="86094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779757-515D-4EAF-BDCF-CF950B3810A4}" type="datetime1">
              <a:rPr lang="en-CA" smtClean="0"/>
              <a:t>2020-04-23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CA" smtClean="0"/>
              <a:t>VChelp@FNTN.ca</a:t>
            </a:r>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9D88FC-2389-43E5-806D-F03A8A3CCE52}"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305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open.alberta.ca/publications/cmoh-order-07-2020-2020-covid-19-respon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phisahs.albertahealthservices.ca/create-ca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pen.alberta.ca/dataset/c02f3b06-9c37-4845-98ee-d07d805fdce1/resource/32f3367d-9a15-4aef-af6e-4e960891c14e/download/health-cmoh-record-of-decision-cmoh-07-202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phisahs.microsoftcrmportals.com/create-case/" TargetMode="External"/><Relationship Id="rId5" Type="http://schemas.openxmlformats.org/officeDocument/2006/relationships/hyperlink" Target="https://www.alberta.ca/covid-19-orders-and-legislation.aspx" TargetMode="External"/><Relationship Id="rId4" Type="http://schemas.openxmlformats.org/officeDocument/2006/relationships/hyperlink" Target="http://www.onehealth.ca/ab/ABCovid-1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anada.ca/en/public-health/services/diseases/2019-novel-coronavirus-infection.html" TargetMode="External"/><Relationship Id="rId2" Type="http://schemas.openxmlformats.org/officeDocument/2006/relationships/hyperlink" Target="https://www.who.int/emergencies/diseases/novel-coronavirus-2019/situation-report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anada.ca/en/public-health/services/diseases/2019-novel-coronavirus-infection.html"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5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3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ovid19stats.alberta.c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yhealth.alberta.ca/Journey/COVID-19/Pages/COVID-Self-Assessment.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myhealth.alberta.ca/Journey/COVID-19/Pages/HWAssessLanding.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COVID-19 MOH Update</a:t>
            </a:r>
            <a:endParaRPr lang="en-CA" dirty="0"/>
          </a:p>
        </p:txBody>
      </p:sp>
      <p:sp>
        <p:nvSpPr>
          <p:cNvPr id="3" name="Subtitle 2"/>
          <p:cNvSpPr>
            <a:spLocks noGrp="1"/>
          </p:cNvSpPr>
          <p:nvPr>
            <p:ph type="subTitle" idx="1"/>
          </p:nvPr>
        </p:nvSpPr>
        <p:spPr/>
        <p:txBody>
          <a:bodyPr>
            <a:normAutofit/>
          </a:bodyPr>
          <a:lstStyle/>
          <a:p>
            <a:r>
              <a:rPr lang="en-CA" dirty="0" smtClean="0"/>
              <a:t>Current Topic, Scenarios and a community profile</a:t>
            </a:r>
          </a:p>
          <a:p>
            <a:r>
              <a:rPr lang="en-CA" dirty="0" smtClean="0"/>
              <a:t>April 23, 2020</a:t>
            </a:r>
          </a:p>
        </p:txBody>
      </p:sp>
      <p:sp>
        <p:nvSpPr>
          <p:cNvPr id="4" name="Footer Placeholder 3"/>
          <p:cNvSpPr>
            <a:spLocks noGrp="1"/>
          </p:cNvSpPr>
          <p:nvPr>
            <p:ph type="ftr" sz="quarter" idx="11"/>
          </p:nvPr>
        </p:nvSpPr>
        <p:spPr/>
        <p:txBody>
          <a:bodyPr/>
          <a:lstStyle/>
          <a:p>
            <a:r>
              <a:rPr lang="en-CA" sz="2400" dirty="0" smtClean="0"/>
              <a:t>VChelp@FNTN.ca</a:t>
            </a:r>
            <a:endParaRPr lang="en-CA" dirty="0"/>
          </a:p>
        </p:txBody>
      </p:sp>
    </p:spTree>
    <p:extLst>
      <p:ext uri="{BB962C8B-B14F-4D97-AF65-F5344CB8AC3E}">
        <p14:creationId xmlns:p14="http://schemas.microsoft.com/office/powerpoint/2010/main" val="753622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400" dirty="0" smtClean="0"/>
              <a:t>COVID-19 </a:t>
            </a:r>
            <a:r>
              <a:rPr lang="en-CA" sz="4400" dirty="0"/>
              <a:t>Testing Data: First Nations Communities in </a:t>
            </a:r>
            <a:r>
              <a:rPr lang="en-CA" sz="4400" dirty="0" smtClean="0"/>
              <a:t>Alberta (as of April 21)</a:t>
            </a:r>
            <a:endParaRPr lang="en-CA" sz="4400" dirty="0"/>
          </a:p>
        </p:txBody>
      </p:sp>
      <p:pic>
        <p:nvPicPr>
          <p:cNvPr id="4" name="Content Placeholder 3"/>
          <p:cNvPicPr>
            <a:picLocks noGrp="1" noChangeAspect="1"/>
          </p:cNvPicPr>
          <p:nvPr>
            <p:ph idx="1"/>
          </p:nvPr>
        </p:nvPicPr>
        <p:blipFill>
          <a:blip r:embed="rId2"/>
          <a:stretch>
            <a:fillRect/>
          </a:stretch>
        </p:blipFill>
        <p:spPr>
          <a:xfrm>
            <a:off x="2060638" y="1953355"/>
            <a:ext cx="6911849" cy="4022725"/>
          </a:xfrm>
          <a:prstGeom prst="rect">
            <a:avLst/>
          </a:prstGeom>
        </p:spPr>
      </p:pic>
      <p:sp>
        <p:nvSpPr>
          <p:cNvPr id="3" name="Footer Placeholder 2"/>
          <p:cNvSpPr>
            <a:spLocks noGrp="1"/>
          </p:cNvSpPr>
          <p:nvPr>
            <p:ph type="ftr" sz="quarter" idx="11"/>
          </p:nvPr>
        </p:nvSpPr>
        <p:spPr/>
        <p:txBody>
          <a:bodyPr/>
          <a:lstStyle/>
          <a:p>
            <a:r>
              <a:rPr lang="en-CA" smtClean="0"/>
              <a:t>VChelp@FNTN.ca</a:t>
            </a:r>
            <a:endParaRPr lang="en-CA"/>
          </a:p>
        </p:txBody>
      </p:sp>
    </p:spTree>
    <p:extLst>
      <p:ext uri="{BB962C8B-B14F-4D97-AF65-F5344CB8AC3E}">
        <p14:creationId xmlns:p14="http://schemas.microsoft.com/office/powerpoint/2010/main" val="340618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Mass Gatherings</a:t>
            </a:r>
            <a:endParaRPr lang="en-CA" dirty="0"/>
          </a:p>
        </p:txBody>
      </p:sp>
      <p:sp>
        <p:nvSpPr>
          <p:cNvPr id="3" name="Subtitle 2"/>
          <p:cNvSpPr>
            <a:spLocks noGrp="1"/>
          </p:cNvSpPr>
          <p:nvPr>
            <p:ph type="subTitle" idx="1"/>
          </p:nvPr>
        </p:nvSpPr>
        <p:spPr/>
        <p:txBody>
          <a:bodyPr/>
          <a:lstStyle/>
          <a:p>
            <a:r>
              <a:rPr lang="en-CA" dirty="0" smtClean="0"/>
              <a:t>Dr. Wadieh Yacoub, Senior medical officer of health</a:t>
            </a:r>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148530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662" y="5353205"/>
            <a:ext cx="10863384" cy="369332"/>
          </a:xfrm>
          <a:prstGeom prst="rect">
            <a:avLst/>
          </a:prstGeom>
        </p:spPr>
        <p:txBody>
          <a:bodyPr wrap="square">
            <a:spAutoFit/>
          </a:bodyPr>
          <a:lstStyle/>
          <a:p>
            <a:endParaRPr lang="en-CA" dirty="0"/>
          </a:p>
        </p:txBody>
      </p:sp>
      <p:sp>
        <p:nvSpPr>
          <p:cNvPr id="6" name="Title 5"/>
          <p:cNvSpPr>
            <a:spLocks noGrp="1"/>
          </p:cNvSpPr>
          <p:nvPr>
            <p:ph type="title"/>
          </p:nvPr>
        </p:nvSpPr>
        <p:spPr/>
        <p:txBody>
          <a:bodyPr/>
          <a:lstStyle/>
          <a:p>
            <a:r>
              <a:rPr lang="en-CA" dirty="0" smtClean="0"/>
              <a:t>Public Health Order - Gatherings</a:t>
            </a:r>
            <a:endParaRPr lang="en-CA" dirty="0"/>
          </a:p>
        </p:txBody>
      </p:sp>
      <p:sp>
        <p:nvSpPr>
          <p:cNvPr id="7" name="Content Placeholder 6"/>
          <p:cNvSpPr>
            <a:spLocks noGrp="1"/>
          </p:cNvSpPr>
          <p:nvPr>
            <p:ph idx="1"/>
          </p:nvPr>
        </p:nvSpPr>
        <p:spPr/>
        <p:txBody>
          <a:bodyPr/>
          <a:lstStyle/>
          <a:p>
            <a:r>
              <a:rPr lang="en-CA" dirty="0" smtClean="0"/>
              <a:t>Restrictions and prohibitions on gatherings were put into effect to </a:t>
            </a:r>
            <a:r>
              <a:rPr lang="en-CA" dirty="0"/>
              <a:t>protect Albertans and prevent the spread of COVID-19. G</a:t>
            </a:r>
            <a:r>
              <a:rPr lang="en-CA" dirty="0" smtClean="0"/>
              <a:t>atherings </a:t>
            </a:r>
            <a:r>
              <a:rPr lang="en-CA" dirty="0"/>
              <a:t>of more than 15 </a:t>
            </a:r>
            <a:r>
              <a:rPr lang="en-CA" dirty="0" smtClean="0"/>
              <a:t>people are prohibited as per </a:t>
            </a:r>
            <a:r>
              <a:rPr lang="en-CA" b="1" dirty="0" smtClean="0"/>
              <a:t>CMOH Order 07-2020:</a:t>
            </a:r>
          </a:p>
          <a:p>
            <a:pPr>
              <a:buFont typeface="Arial" panose="020B0604020202020204" pitchFamily="34" charset="0"/>
              <a:buChar char="•"/>
            </a:pPr>
            <a:r>
              <a:rPr lang="en-CA" dirty="0" smtClean="0"/>
              <a:t> Gatherings in outdoor public spaces are limited to groups of 15 people in one location and all persons must observe 2 metre distancing requirements</a:t>
            </a:r>
          </a:p>
          <a:p>
            <a:pPr>
              <a:buFont typeface="Arial" panose="020B0604020202020204" pitchFamily="34" charset="0"/>
              <a:buChar char="•"/>
            </a:pPr>
            <a:r>
              <a:rPr lang="en-CA" dirty="0"/>
              <a:t> </a:t>
            </a:r>
            <a:r>
              <a:rPr lang="en-CA" dirty="0" smtClean="0"/>
              <a:t>Gatherings in an indoor location must also be limited to 15 people and all persons must observe 2 meter distancing requirements</a:t>
            </a:r>
          </a:p>
          <a:p>
            <a:pPr>
              <a:buFont typeface="Arial" panose="020B0604020202020204" pitchFamily="34" charset="0"/>
              <a:buChar char="•"/>
            </a:pPr>
            <a:r>
              <a:rPr lang="en-CA" dirty="0"/>
              <a:t> </a:t>
            </a:r>
            <a:r>
              <a:rPr lang="en-CA" dirty="0" smtClean="0"/>
              <a:t>This applies to any private or public gathering including, but not limited to, weddings, funerals, religious services and informal events etc. </a:t>
            </a:r>
          </a:p>
          <a:p>
            <a:endParaRPr lang="en-CA" dirty="0"/>
          </a:p>
        </p:txBody>
      </p:sp>
      <p:sp>
        <p:nvSpPr>
          <p:cNvPr id="8" name="TextBox 7"/>
          <p:cNvSpPr txBox="1"/>
          <p:nvPr/>
        </p:nvSpPr>
        <p:spPr>
          <a:xfrm>
            <a:off x="1081281" y="5399371"/>
            <a:ext cx="10219765" cy="646331"/>
          </a:xfrm>
          <a:prstGeom prst="rect">
            <a:avLst/>
          </a:prstGeom>
          <a:noFill/>
        </p:spPr>
        <p:txBody>
          <a:bodyPr wrap="square" rtlCol="0">
            <a:spAutoFit/>
          </a:bodyPr>
          <a:lstStyle/>
          <a:p>
            <a:r>
              <a:rPr lang="en-CA" dirty="0" smtClean="0"/>
              <a:t>Further information can be found at: </a:t>
            </a:r>
            <a:r>
              <a:rPr lang="en-CA" dirty="0">
                <a:hlinkClick r:id="rId2"/>
              </a:rPr>
              <a:t>https://open.alberta.ca/publications/cmoh-order-07-2020-2020-covid-19-response</a:t>
            </a:r>
            <a:r>
              <a:rPr lang="en-CA" dirty="0" smtClean="0"/>
              <a:t> </a:t>
            </a:r>
            <a:endParaRPr lang="en-CA" dirty="0"/>
          </a:p>
        </p:txBody>
      </p:sp>
      <p:sp>
        <p:nvSpPr>
          <p:cNvPr id="9" name="TextBox 8"/>
          <p:cNvSpPr txBox="1"/>
          <p:nvPr/>
        </p:nvSpPr>
        <p:spPr>
          <a:xfrm>
            <a:off x="4337538" y="5353205"/>
            <a:ext cx="184731" cy="369332"/>
          </a:xfrm>
          <a:prstGeom prst="rect">
            <a:avLst/>
          </a:prstGeom>
          <a:noFill/>
        </p:spPr>
        <p:txBody>
          <a:bodyPr wrap="none" rtlCol="0">
            <a:spAutoFit/>
          </a:bodyPr>
          <a:lstStyle/>
          <a:p>
            <a:endParaRPr lang="en-CA" dirty="0"/>
          </a:p>
        </p:txBody>
      </p:sp>
      <p:sp>
        <p:nvSpPr>
          <p:cNvPr id="3" name="Footer Placeholder 2"/>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329549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COVID-19 </a:t>
            </a:r>
            <a:r>
              <a:rPr lang="en-CA" dirty="0" smtClean="0"/>
              <a:t>Public Health Orders</a:t>
            </a:r>
            <a:endParaRPr lang="en-CA" dirty="0"/>
          </a:p>
        </p:txBody>
      </p:sp>
      <p:sp>
        <p:nvSpPr>
          <p:cNvPr id="3" name="Content Placeholder 2"/>
          <p:cNvSpPr>
            <a:spLocks noGrp="1"/>
          </p:cNvSpPr>
          <p:nvPr>
            <p:ph idx="1"/>
          </p:nvPr>
        </p:nvSpPr>
        <p:spPr/>
        <p:txBody>
          <a:bodyPr/>
          <a:lstStyle/>
          <a:p>
            <a:r>
              <a:rPr lang="en-CA" sz="2400" dirty="0"/>
              <a:t>COVID-19 public health orders </a:t>
            </a:r>
            <a:r>
              <a:rPr lang="en-CA" sz="2400" dirty="0" smtClean="0"/>
              <a:t>under the Alberta Public Health Act are enforceable </a:t>
            </a:r>
            <a:r>
              <a:rPr lang="en-CA" sz="2400" dirty="0"/>
              <a:t>by </a:t>
            </a:r>
            <a:r>
              <a:rPr lang="en-CA" sz="2400" dirty="0" smtClean="0"/>
              <a:t>law:</a:t>
            </a:r>
          </a:p>
          <a:p>
            <a:pPr lvl="1"/>
            <a:r>
              <a:rPr lang="en-CA" sz="2000" dirty="0"/>
              <a:t>Violators may be subject to tickets of $1,000 per occurrence. Courts could administer fines of up to $100,000 for a first offence and up to $500,000 for a subsequent offence for more serious violations</a:t>
            </a:r>
            <a:r>
              <a:rPr lang="en-CA" sz="2000" dirty="0" smtClean="0"/>
              <a:t>.</a:t>
            </a:r>
          </a:p>
          <a:p>
            <a:pPr lvl="1"/>
            <a:endParaRPr lang="en-CA" sz="2000" dirty="0"/>
          </a:p>
          <a:p>
            <a:r>
              <a:rPr lang="en-CA" sz="2400" dirty="0" smtClean="0"/>
              <a:t>Complaints can be submitted:</a:t>
            </a:r>
          </a:p>
          <a:p>
            <a:pPr lvl="1"/>
            <a:r>
              <a:rPr lang="en-CA" sz="2000" dirty="0" smtClean="0"/>
              <a:t>Online through Alberta </a:t>
            </a:r>
            <a:r>
              <a:rPr lang="en-CA" sz="2000" dirty="0"/>
              <a:t>Health Services - </a:t>
            </a:r>
            <a:r>
              <a:rPr lang="en-CA" sz="2000" dirty="0">
                <a:hlinkClick r:id="rId2"/>
              </a:rPr>
              <a:t>https://ephisahs.albertahealthservices.ca/create-case</a:t>
            </a:r>
            <a:r>
              <a:rPr lang="en-CA" sz="2000" dirty="0" smtClean="0">
                <a:hlinkClick r:id="rId2"/>
              </a:rPr>
              <a:t>/</a:t>
            </a:r>
            <a:r>
              <a:rPr lang="en-CA" sz="2000" dirty="0" smtClean="0"/>
              <a:t> </a:t>
            </a:r>
          </a:p>
          <a:p>
            <a:pPr lvl="1"/>
            <a:r>
              <a:rPr lang="en-CA" sz="2000" dirty="0" smtClean="0"/>
              <a:t>Call Alberta Health Services at </a:t>
            </a:r>
            <a:r>
              <a:rPr lang="en-CA" sz="2000" dirty="0"/>
              <a:t>310-4455 to submit a complaint by leaving a message when prompted</a:t>
            </a:r>
            <a:r>
              <a:rPr lang="en-CA" sz="2000" dirty="0" smtClean="0"/>
              <a:t>.</a:t>
            </a:r>
          </a:p>
          <a:p>
            <a:pPr marL="201168" lvl="1" indent="0">
              <a:buNone/>
            </a:pPr>
            <a:endParaRPr lang="en-CA" dirty="0" smtClean="0"/>
          </a:p>
          <a:p>
            <a:pPr lvl="1"/>
            <a:endParaRPr lang="en-CA" dirty="0" smtClean="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425971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16" y="484598"/>
            <a:ext cx="10289736" cy="1320799"/>
          </a:xfrm>
        </p:spPr>
        <p:txBody>
          <a:bodyPr>
            <a:noAutofit/>
          </a:bodyPr>
          <a:lstStyle/>
          <a:p>
            <a:r>
              <a:rPr lang="en-CA" dirty="0" smtClean="0"/>
              <a:t>Funerals, Wakes and Memorials </a:t>
            </a:r>
            <a:endParaRPr lang="en-CA" dirty="0"/>
          </a:p>
        </p:txBody>
      </p:sp>
      <p:sp>
        <p:nvSpPr>
          <p:cNvPr id="3" name="Rectangle 2"/>
          <p:cNvSpPr/>
          <p:nvPr/>
        </p:nvSpPr>
        <p:spPr>
          <a:xfrm>
            <a:off x="943316" y="1805397"/>
            <a:ext cx="10488247" cy="3477875"/>
          </a:xfrm>
          <a:prstGeom prst="rect">
            <a:avLst/>
          </a:prstGeom>
        </p:spPr>
        <p:txBody>
          <a:bodyPr wrap="square">
            <a:spAutoFit/>
          </a:bodyPr>
          <a:lstStyle/>
          <a:p>
            <a:r>
              <a:rPr lang="en-CA" sz="2000" dirty="0" smtClean="0">
                <a:solidFill>
                  <a:srgbClr val="000000"/>
                </a:solidFill>
              </a:rPr>
              <a:t>It </a:t>
            </a:r>
            <a:r>
              <a:rPr lang="en-CA" sz="2000" dirty="0">
                <a:solidFill>
                  <a:srgbClr val="000000"/>
                </a:solidFill>
              </a:rPr>
              <a:t>is difficult to lose a loved one under normal circumstances, and is more difficult given the current COVID-19 pandemic situation. We understand that the need to gather, to recognize, to mourn, to support each other, is human. Not being able to have a funeral, memorial or other traditional/cultural ceremony following the death of a loved one, can be heartbreaking. </a:t>
            </a:r>
            <a:endParaRPr lang="en-CA" sz="2000" dirty="0" smtClean="0">
              <a:solidFill>
                <a:srgbClr val="000000"/>
              </a:solidFill>
            </a:endParaRPr>
          </a:p>
          <a:p>
            <a:endParaRPr lang="en-CA" sz="2000" dirty="0">
              <a:solidFill>
                <a:srgbClr val="000000"/>
              </a:solidFill>
            </a:endParaRPr>
          </a:p>
          <a:p>
            <a:r>
              <a:rPr lang="en-CA" sz="2000" dirty="0" smtClean="0">
                <a:solidFill>
                  <a:srgbClr val="000000"/>
                </a:solidFill>
              </a:rPr>
              <a:t>Funerals</a:t>
            </a:r>
            <a:r>
              <a:rPr lang="en-CA" sz="2000" dirty="0">
                <a:solidFill>
                  <a:srgbClr val="000000"/>
                </a:solidFill>
              </a:rPr>
              <a:t>, however, like all other public gatherings, are very risky at this time. </a:t>
            </a:r>
            <a:r>
              <a:rPr lang="en-CA" sz="2000" dirty="0" smtClean="0">
                <a:solidFill>
                  <a:srgbClr val="000000"/>
                </a:solidFill>
              </a:rPr>
              <a:t>Even </a:t>
            </a:r>
            <a:r>
              <a:rPr lang="en-CA" sz="2000" dirty="0">
                <a:solidFill>
                  <a:srgbClr val="000000"/>
                </a:solidFill>
              </a:rPr>
              <a:t>small gatherings can increase the possibility of spreading the COVID-19 virus. It can be particularly dangerous for Elders and people with pre-existing medical conditions to attend events such as funerals. </a:t>
            </a:r>
            <a:endParaRPr lang="en-CA" sz="2000" dirty="0" smtClean="0">
              <a:solidFill>
                <a:srgbClr val="000000"/>
              </a:solidFill>
            </a:endParaRPr>
          </a:p>
          <a:p>
            <a:endParaRPr lang="en-CA" sz="2000" dirty="0">
              <a:solidFill>
                <a:srgbClr val="000000"/>
              </a:solidFill>
            </a:endParaRPr>
          </a:p>
          <a:p>
            <a:r>
              <a:rPr lang="en-CA" sz="2000" dirty="0" smtClean="0">
                <a:solidFill>
                  <a:srgbClr val="000000"/>
                </a:solidFill>
              </a:rPr>
              <a:t>It </a:t>
            </a:r>
            <a:r>
              <a:rPr lang="en-CA" sz="2000" dirty="0">
                <a:solidFill>
                  <a:srgbClr val="000000"/>
                </a:solidFill>
              </a:rPr>
              <a:t>is essential that public health directives regarding public gatherings and physical distancing continue to be followed under all circumstances</a:t>
            </a:r>
            <a:r>
              <a:rPr lang="en-CA" dirty="0">
                <a:solidFill>
                  <a:srgbClr val="000000"/>
                </a:solidFill>
              </a:rPr>
              <a:t>. </a:t>
            </a:r>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259042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2699"/>
            <a:ext cx="10058400" cy="1450757"/>
          </a:xfrm>
        </p:spPr>
        <p:txBody>
          <a:bodyPr/>
          <a:lstStyle/>
          <a:p>
            <a:r>
              <a:rPr lang="en-CA" dirty="0" smtClean="0"/>
              <a:t>Practical Guidance </a:t>
            </a:r>
            <a:r>
              <a:rPr lang="en-CA" dirty="0"/>
              <a:t>for </a:t>
            </a:r>
            <a:r>
              <a:rPr lang="en-CA" dirty="0" smtClean="0"/>
              <a:t>Funerals, Wakes and Memorials</a:t>
            </a:r>
            <a:endParaRPr lang="en-CA" dirty="0"/>
          </a:p>
        </p:txBody>
      </p:sp>
      <p:sp>
        <p:nvSpPr>
          <p:cNvPr id="3" name="Content Placeholder 2"/>
          <p:cNvSpPr>
            <a:spLocks noGrp="1"/>
          </p:cNvSpPr>
          <p:nvPr>
            <p:ph idx="1"/>
          </p:nvPr>
        </p:nvSpPr>
        <p:spPr>
          <a:xfrm>
            <a:off x="1097280" y="2270737"/>
            <a:ext cx="10180320" cy="4023360"/>
          </a:xfrm>
        </p:spPr>
        <p:txBody>
          <a:bodyPr>
            <a:noAutofit/>
          </a:bodyPr>
          <a:lstStyle/>
          <a:p>
            <a:r>
              <a:rPr lang="en-CA" sz="2400" dirty="0" smtClean="0"/>
              <a:t>The </a:t>
            </a:r>
            <a:r>
              <a:rPr lang="en-CA" sz="2400" dirty="0"/>
              <a:t>following guidance outlines how to ensure COVID-19 is not transmitted during this time. This guidance should be followed regardless of the cause of death. </a:t>
            </a:r>
            <a:endParaRPr lang="en-CA" sz="2400" dirty="0" smtClean="0"/>
          </a:p>
          <a:p>
            <a:pPr lvl="1"/>
            <a:r>
              <a:rPr lang="en-CA" sz="2000" dirty="0" smtClean="0"/>
              <a:t>Funeral services not involving burial should be postponed as much as possible</a:t>
            </a:r>
          </a:p>
          <a:p>
            <a:pPr lvl="1"/>
            <a:r>
              <a:rPr lang="en-CA" sz="2000" dirty="0" smtClean="0"/>
              <a:t>The dignity of the deceased, their cultural and spiritual traditions and their families should be respected and protected throughout</a:t>
            </a:r>
          </a:p>
          <a:p>
            <a:pPr lvl="1"/>
            <a:r>
              <a:rPr lang="en-CA" sz="2000" dirty="0" smtClean="0"/>
              <a:t>People who have died from COVID-19 can be buried or cremated</a:t>
            </a:r>
            <a:endParaRPr lang="en-CA" sz="2800" dirty="0" smtClean="0"/>
          </a:p>
          <a:p>
            <a:pPr>
              <a:buFont typeface="Arial" panose="020B0604020202020204" pitchFamily="34" charset="0"/>
              <a:buChar char="•"/>
            </a:pPr>
            <a:endParaRPr lang="en-CA" sz="2400" dirty="0"/>
          </a:p>
        </p:txBody>
      </p:sp>
      <p:sp>
        <p:nvSpPr>
          <p:cNvPr id="4" name="Rectangle 3"/>
          <p:cNvSpPr/>
          <p:nvPr/>
        </p:nvSpPr>
        <p:spPr>
          <a:xfrm>
            <a:off x="3048000" y="1166843"/>
            <a:ext cx="6096000" cy="369332"/>
          </a:xfrm>
          <a:prstGeom prst="rect">
            <a:avLst/>
          </a:prstGeom>
        </p:spPr>
        <p:txBody>
          <a:bodyPr>
            <a:spAutoFit/>
          </a:bodyPr>
          <a:lstStyle/>
          <a:p>
            <a:endParaRPr lang="en-CA" dirty="0"/>
          </a:p>
        </p:txBody>
      </p:sp>
      <p:sp>
        <p:nvSpPr>
          <p:cNvPr id="5" name="Footer Placeholder 4"/>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68333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234" y="394977"/>
            <a:ext cx="10058400" cy="1450757"/>
          </a:xfrm>
        </p:spPr>
        <p:txBody>
          <a:bodyPr/>
          <a:lstStyle/>
          <a:p>
            <a:r>
              <a:rPr lang="en-CA" dirty="0"/>
              <a:t>Practical Guidance for Funerals, Wakes and Memorials</a:t>
            </a:r>
          </a:p>
        </p:txBody>
      </p:sp>
      <p:sp>
        <p:nvSpPr>
          <p:cNvPr id="3" name="Content Placeholder 2"/>
          <p:cNvSpPr>
            <a:spLocks noGrp="1"/>
          </p:cNvSpPr>
          <p:nvPr>
            <p:ph idx="1"/>
          </p:nvPr>
        </p:nvSpPr>
        <p:spPr>
          <a:xfrm>
            <a:off x="1097280" y="1914769"/>
            <a:ext cx="10058400" cy="4189045"/>
          </a:xfrm>
        </p:spPr>
        <p:txBody>
          <a:bodyPr>
            <a:normAutofit/>
          </a:bodyPr>
          <a:lstStyle/>
          <a:p>
            <a:r>
              <a:rPr lang="en-CA" dirty="0"/>
              <a:t>Wakes and funerals are unique situations due to their emotional and spiritual components. If burial is being postponed, viewing of the deceased is still possible. Whether the viewing is in the home, or in a pre-determined facility, the following procedures are recommended:</a:t>
            </a:r>
          </a:p>
          <a:p>
            <a:pPr>
              <a:buFont typeface="Arial" panose="020B0604020202020204" pitchFamily="34" charset="0"/>
              <a:buChar char="•"/>
            </a:pPr>
            <a:r>
              <a:rPr lang="en-CA" dirty="0" smtClean="0"/>
              <a:t> </a:t>
            </a:r>
            <a:r>
              <a:rPr lang="en-CA" dirty="0"/>
              <a:t> Consider limiting the number of people involved in the ceremony to only members of the immediate family/same household.</a:t>
            </a:r>
          </a:p>
          <a:p>
            <a:pPr lvl="1"/>
            <a:r>
              <a:rPr lang="en-CA" sz="2000" dirty="0"/>
              <a:t>Limit number of people </a:t>
            </a:r>
            <a:r>
              <a:rPr lang="en-CA" sz="2000" b="1" dirty="0"/>
              <a:t>to less than 15 (as per AB CMOH Order)</a:t>
            </a:r>
            <a:endParaRPr lang="en-CA" sz="2000" dirty="0"/>
          </a:p>
          <a:p>
            <a:pPr lvl="1"/>
            <a:r>
              <a:rPr lang="en-CA" sz="2000" dirty="0"/>
              <a:t>Ensure strict physical distancing can be achieved (includes outdoor gatherings)</a:t>
            </a:r>
          </a:p>
          <a:p>
            <a:pPr lvl="1"/>
            <a:r>
              <a:rPr lang="en-CA" sz="2000" dirty="0"/>
              <a:t>Consider staggering arrival/departure times of attendees</a:t>
            </a:r>
          </a:p>
          <a:p>
            <a:pPr>
              <a:buFont typeface="Arial" panose="020B0604020202020204" pitchFamily="34" charset="0"/>
              <a:buChar char="•"/>
            </a:pPr>
            <a:r>
              <a:rPr lang="en-CA" dirty="0" smtClean="0"/>
              <a:t>  Consider </a:t>
            </a:r>
            <a:r>
              <a:rPr lang="en-CA" dirty="0"/>
              <a:t>the use of virtual technologies (e.g. telephone, video conference, video recordings) in place of in-person services and gatherings. Posting these on social media, publically or privately will need to be in keeping with the family wishes.</a:t>
            </a:r>
          </a:p>
          <a:p>
            <a:pPr marL="0" indent="0">
              <a:buNone/>
            </a:pPr>
            <a:endParaRPr lang="en-CA" sz="2600"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4181173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Practical Guidance for Funerals, Wakes and Memorials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dirty="0" smtClean="0"/>
              <a:t> </a:t>
            </a:r>
            <a:r>
              <a:rPr lang="en-CA" dirty="0"/>
              <a:t>Individuals who are ill, or have high-risk medical conditions must not attend. Friends, family and </a:t>
            </a:r>
            <a:r>
              <a:rPr lang="en-CA" dirty="0" smtClean="0"/>
              <a:t>  other </a:t>
            </a:r>
            <a:r>
              <a:rPr lang="en-CA" dirty="0"/>
              <a:t>visitors should not touch or kiss the body.</a:t>
            </a:r>
          </a:p>
          <a:p>
            <a:pPr>
              <a:buFont typeface="Arial" panose="020B0604020202020204" pitchFamily="34" charset="0"/>
              <a:buChar char="•"/>
            </a:pPr>
            <a:r>
              <a:rPr lang="en-CA" dirty="0" smtClean="0"/>
              <a:t> Wearing </a:t>
            </a:r>
            <a:r>
              <a:rPr lang="en-CA" dirty="0"/>
              <a:t>a homemade facial covering that covers your mouth and nose may be helpful in providing some protection for others around you, for a short period of time</a:t>
            </a:r>
            <a:r>
              <a:rPr lang="en-CA" sz="800" baseline="30000" dirty="0">
                <a:hlinkClick r:id=""/>
              </a:rPr>
              <a:t>3</a:t>
            </a:r>
            <a:r>
              <a:rPr lang="en-CA" baseline="30000" dirty="0">
                <a:hlinkClick r:id=""/>
              </a:rPr>
              <a:t>.</a:t>
            </a:r>
          </a:p>
          <a:p>
            <a:pPr>
              <a:buFont typeface="Arial" panose="020B0604020202020204" pitchFamily="34" charset="0"/>
              <a:buChar char="•"/>
            </a:pPr>
            <a:r>
              <a:rPr lang="en-CA" dirty="0" smtClean="0"/>
              <a:t> Ceremonial objects should not be shared amongst participants.</a:t>
            </a:r>
            <a:endParaRPr lang="en-CA" dirty="0"/>
          </a:p>
          <a:p>
            <a:pPr>
              <a:buFont typeface="Arial" panose="020B0604020202020204" pitchFamily="34" charset="0"/>
              <a:buChar char="•"/>
            </a:pPr>
            <a:r>
              <a:rPr lang="en-CA" dirty="0" smtClean="0"/>
              <a:t> Should </a:t>
            </a:r>
            <a:r>
              <a:rPr lang="en-CA" dirty="0"/>
              <a:t>touching of the body or clothing occur, ensure that the individuals wash their hands thoroughly with soap and water or applies hand sanitizer (with alcohol content 60% or more).</a:t>
            </a:r>
          </a:p>
          <a:p>
            <a:pPr>
              <a:buFont typeface="Arial" panose="020B0604020202020204" pitchFamily="34" charset="0"/>
              <a:buChar char="•"/>
            </a:pPr>
            <a:r>
              <a:rPr lang="en-CA" dirty="0" smtClean="0"/>
              <a:t> Maintain </a:t>
            </a:r>
            <a:r>
              <a:rPr lang="en-CA" dirty="0"/>
              <a:t>a list of all participants, in the event that tracing needs to be </a:t>
            </a:r>
            <a:r>
              <a:rPr lang="en-CA" dirty="0" smtClean="0"/>
              <a:t>done.</a:t>
            </a:r>
          </a:p>
          <a:p>
            <a:pPr>
              <a:buFont typeface="Arial" panose="020B0604020202020204" pitchFamily="34" charset="0"/>
              <a:buChar char="•"/>
            </a:pPr>
            <a:r>
              <a:rPr lang="en-CA" b="1" dirty="0"/>
              <a:t> </a:t>
            </a:r>
            <a:r>
              <a:rPr lang="en-CA" b="1" dirty="0" smtClean="0"/>
              <a:t>DO </a:t>
            </a:r>
            <a:r>
              <a:rPr lang="en-CA" b="1" dirty="0"/>
              <a:t>NOT </a:t>
            </a:r>
            <a:r>
              <a:rPr lang="en-CA" dirty="0"/>
              <a:t>permit self-serve buffets. If necessary, provide single-serve foods in individual containers, </a:t>
            </a:r>
            <a:r>
              <a:rPr lang="en-CA" dirty="0" smtClean="0"/>
              <a:t>maintaining </a:t>
            </a:r>
            <a:r>
              <a:rPr lang="en-CA" dirty="0"/>
              <a:t>physical distancing of 2 metres or 6 feet.</a:t>
            </a:r>
          </a:p>
          <a:p>
            <a:pPr marL="0" indent="0">
              <a:buNone/>
            </a:pPr>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054853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idx="1"/>
          </p:nvPr>
        </p:nvSpPr>
        <p:spPr>
          <a:xfrm>
            <a:off x="1097280" y="2032000"/>
            <a:ext cx="10058400" cy="3837094"/>
          </a:xfrm>
        </p:spPr>
        <p:txBody>
          <a:bodyPr>
            <a:normAutofit/>
          </a:bodyPr>
          <a:lstStyle/>
          <a:p>
            <a:pPr lvl="1"/>
            <a:r>
              <a:rPr lang="en-CA" sz="2000" dirty="0" smtClean="0"/>
              <a:t>AB </a:t>
            </a:r>
            <a:r>
              <a:rPr lang="en-CA" sz="2000" dirty="0"/>
              <a:t>CMOH Order 07-2020: </a:t>
            </a:r>
            <a:r>
              <a:rPr lang="en-CA" sz="2000" dirty="0">
                <a:hlinkClick r:id="rId3"/>
              </a:rPr>
              <a:t>https://open.alberta.ca/dataset/c02f3b06-9c37-4845-98ee-d07d805fdce1/resource/32f3367d-9a15-4aef-af6e-4e960891c14e/download/health-cmoh-record-of-decision-cmoh-07-2020.pdf</a:t>
            </a:r>
            <a:endParaRPr lang="en-CA" sz="2000" dirty="0" smtClean="0"/>
          </a:p>
          <a:p>
            <a:pPr lvl="1"/>
            <a:r>
              <a:rPr lang="en-CA" sz="2000" dirty="0" smtClean="0"/>
              <a:t>Practical Guidance for Funerals, Wakes and Memorials During the Current COVID-19 Pandemic Situation</a:t>
            </a:r>
          </a:p>
          <a:p>
            <a:pPr marL="201168" lvl="1" indent="0">
              <a:buNone/>
            </a:pPr>
            <a:r>
              <a:rPr lang="en-CA" sz="2000" dirty="0" smtClean="0"/>
              <a:t>    Dr. Tom Wong Chief Medical Officer of Public Health </a:t>
            </a:r>
            <a:r>
              <a:rPr lang="en-CA" sz="2000" dirty="0"/>
              <a:t>- </a:t>
            </a:r>
            <a:r>
              <a:rPr lang="en-CA" sz="2000" dirty="0">
                <a:hlinkClick r:id="rId4"/>
              </a:rPr>
              <a:t>http://</a:t>
            </a:r>
            <a:r>
              <a:rPr lang="en-CA" sz="2000" dirty="0" smtClean="0">
                <a:hlinkClick r:id="rId4"/>
              </a:rPr>
              <a:t>www.onehealth.ca/ab/ABCovid- 19</a:t>
            </a:r>
            <a:r>
              <a:rPr lang="en-CA" sz="2000" dirty="0" smtClean="0"/>
              <a:t> </a:t>
            </a:r>
          </a:p>
          <a:p>
            <a:pPr lvl="1"/>
            <a:r>
              <a:rPr lang="en-CA" sz="2000" dirty="0" smtClean="0"/>
              <a:t>Alberta Health COVID -19 Orders and Legislation </a:t>
            </a:r>
            <a:r>
              <a:rPr lang="en-CA" sz="2000" dirty="0">
                <a:hlinkClick r:id="rId5"/>
              </a:rPr>
              <a:t>https://</a:t>
            </a:r>
            <a:r>
              <a:rPr lang="en-CA" sz="2000" dirty="0" smtClean="0">
                <a:hlinkClick r:id="rId5"/>
              </a:rPr>
              <a:t>www.alberta.ca/covid-19-orders-and-legislation.aspx</a:t>
            </a:r>
            <a:endParaRPr lang="en-CA" sz="2000" dirty="0" smtClean="0"/>
          </a:p>
          <a:p>
            <a:pPr lvl="1"/>
            <a:r>
              <a:rPr lang="en-CA" sz="2000" dirty="0" smtClean="0"/>
              <a:t>Alberta Health Services COVID -19 Public Health Order Violations </a:t>
            </a:r>
            <a:r>
              <a:rPr lang="en-CA" sz="2000" dirty="0">
                <a:hlinkClick r:id="rId6"/>
              </a:rPr>
              <a:t>https://ephisahs.microsoftcrmportals.com/create-case/</a:t>
            </a:r>
            <a:endParaRPr lang="en-CA" sz="2000" dirty="0"/>
          </a:p>
          <a:p>
            <a:pPr>
              <a:buFont typeface="Arial" panose="020B0604020202020204" pitchFamily="34" charset="0"/>
              <a:buChar char="•"/>
            </a:pPr>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12480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Scenarios</a:t>
            </a:r>
            <a:endParaRPr lang="en-CA" dirty="0"/>
          </a:p>
        </p:txBody>
      </p:sp>
      <p:sp>
        <p:nvSpPr>
          <p:cNvPr id="5" name="Subtitle 4"/>
          <p:cNvSpPr>
            <a:spLocks noGrp="1"/>
          </p:cNvSpPr>
          <p:nvPr>
            <p:ph type="subTitle" idx="1"/>
          </p:nvPr>
        </p:nvSpPr>
        <p:spPr/>
        <p:txBody>
          <a:bodyPr/>
          <a:lstStyle/>
          <a:p>
            <a:r>
              <a:rPr lang="en-CA" dirty="0" smtClean="0"/>
              <a:t>CDC Team - Christina smith, Andrea Warman, </a:t>
            </a:r>
            <a:r>
              <a:rPr lang="en-CA" dirty="0" err="1" smtClean="0"/>
              <a:t>brent</a:t>
            </a:r>
            <a:r>
              <a:rPr lang="en-CA" dirty="0" smtClean="0"/>
              <a:t> </a:t>
            </a:r>
            <a:r>
              <a:rPr lang="en-CA" dirty="0" err="1" smtClean="0"/>
              <a:t>whittal</a:t>
            </a:r>
            <a:endParaRPr lang="en-CA" dirty="0"/>
          </a:p>
        </p:txBody>
      </p:sp>
      <p:sp>
        <p:nvSpPr>
          <p:cNvPr id="2" name="Footer Placeholder 1"/>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97847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a:t>1. </a:t>
            </a:r>
            <a:r>
              <a:rPr lang="en-CA" dirty="0" smtClean="0"/>
              <a:t>MOH Update</a:t>
            </a:r>
          </a:p>
          <a:p>
            <a:r>
              <a:rPr lang="en-CA" dirty="0" smtClean="0"/>
              <a:t>2. Mass Gatherings</a:t>
            </a:r>
          </a:p>
          <a:p>
            <a:r>
              <a:rPr lang="en-CA" dirty="0"/>
              <a:t>3</a:t>
            </a:r>
            <a:r>
              <a:rPr lang="en-CA" dirty="0" smtClean="0"/>
              <a:t>. Scenarios</a:t>
            </a:r>
          </a:p>
          <a:p>
            <a:r>
              <a:rPr lang="en-CA" dirty="0" smtClean="0"/>
              <a:t>4. Community Profile – Saddle Lake</a:t>
            </a:r>
          </a:p>
          <a:p>
            <a:r>
              <a:rPr lang="en-CA" dirty="0" smtClean="0"/>
              <a:t>5. Questions</a:t>
            </a:r>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593606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 </a:t>
            </a:r>
            <a:endParaRPr lang="en-CA" dirty="0"/>
          </a:p>
        </p:txBody>
      </p:sp>
      <p:sp>
        <p:nvSpPr>
          <p:cNvPr id="3" name="Content Placeholder 2"/>
          <p:cNvSpPr>
            <a:spLocks noGrp="1"/>
          </p:cNvSpPr>
          <p:nvPr>
            <p:ph idx="1"/>
          </p:nvPr>
        </p:nvSpPr>
        <p:spPr/>
        <p:txBody>
          <a:bodyPr>
            <a:normAutofit/>
          </a:bodyPr>
          <a:lstStyle/>
          <a:p>
            <a:pPr algn="ctr"/>
            <a:r>
              <a:rPr lang="en-CA" sz="2400" dirty="0" smtClean="0"/>
              <a:t>A client comes in requesting a test for COVID-19.  </a:t>
            </a:r>
          </a:p>
          <a:p>
            <a:pPr algn="ctr"/>
            <a:r>
              <a:rPr lang="en-CA" sz="2400" dirty="0" smtClean="0"/>
              <a:t>He does not have any COVID-19 symptoms and does not meet the exposure criteria. </a:t>
            </a:r>
          </a:p>
          <a:p>
            <a:pPr algn="ctr"/>
            <a:r>
              <a:rPr lang="en-CA" sz="2400" dirty="0" smtClean="0"/>
              <a:t>The nurse tells the individual he does not need to be tested.</a:t>
            </a:r>
          </a:p>
          <a:p>
            <a:pPr algn="ctr"/>
            <a:r>
              <a:rPr lang="en-CA" sz="2400" dirty="0" smtClean="0"/>
              <a:t>He states he is going to the health director and community leadership to have them make the nurse do the test.</a:t>
            </a:r>
          </a:p>
          <a:p>
            <a:pPr algn="ctr"/>
            <a:r>
              <a:rPr lang="en-CA" sz="2400" dirty="0" smtClean="0"/>
              <a:t>The nurse receives a phone call to say “Test the individual or you will be fired”. </a:t>
            </a:r>
          </a:p>
          <a:p>
            <a:pPr algn="ctr"/>
            <a:r>
              <a:rPr lang="en-CA" sz="2400" dirty="0" smtClean="0"/>
              <a:t>Should the nurse do the test? </a:t>
            </a:r>
            <a:endParaRPr lang="en-CA" sz="2400"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17815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dirty="0" smtClean="0"/>
              <a:t>This is a very difficult situation:</a:t>
            </a:r>
          </a:p>
          <a:p>
            <a:r>
              <a:rPr lang="en-CA" dirty="0" smtClean="0"/>
              <a:t>The nurse doesn’t want to damage the nurse- patient relationship</a:t>
            </a:r>
          </a:p>
          <a:p>
            <a:r>
              <a:rPr lang="en-CA" dirty="0" smtClean="0"/>
              <a:t>The nurse’s job is potentially in jeopardy</a:t>
            </a:r>
          </a:p>
          <a:p>
            <a:r>
              <a:rPr lang="en-CA" dirty="0" smtClean="0"/>
              <a:t>If the nurse does the test, it would be outside of the scope of when she is able to test</a:t>
            </a:r>
          </a:p>
          <a:p>
            <a:r>
              <a:rPr lang="en-CA" dirty="0" smtClean="0"/>
              <a:t>The nurse wonders, “Would an extra test sent to the lab make such a big difference?”</a:t>
            </a:r>
          </a:p>
          <a:p>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668047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a:t>
            </a:r>
            <a:endParaRPr lang="en-CA" dirty="0"/>
          </a:p>
        </p:txBody>
      </p:sp>
      <p:sp>
        <p:nvSpPr>
          <p:cNvPr id="3" name="Content Placeholder 2"/>
          <p:cNvSpPr>
            <a:spLocks noGrp="1"/>
          </p:cNvSpPr>
          <p:nvPr>
            <p:ph idx="1"/>
          </p:nvPr>
        </p:nvSpPr>
        <p:spPr/>
        <p:txBody>
          <a:bodyPr/>
          <a:lstStyle/>
          <a:p>
            <a:r>
              <a:rPr lang="en-CA" sz="2800" dirty="0" smtClean="0"/>
              <a:t>The nurse has assessed the client correctly and he does not meet the testing criteria outlined in the FNIHB MOH directive.</a:t>
            </a:r>
          </a:p>
          <a:p>
            <a:r>
              <a:rPr lang="en-CA" sz="2800" dirty="0" smtClean="0"/>
              <a:t>The nurse is not covered by the FNIHB MOH to test anyone outside of the testing criteria.</a:t>
            </a:r>
          </a:p>
          <a:p>
            <a:pPr marL="0" indent="0">
              <a:buNone/>
            </a:pPr>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83004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 (</a:t>
            </a:r>
            <a:r>
              <a:rPr lang="en-CA" dirty="0" err="1" smtClean="0"/>
              <a:t>con’t</a:t>
            </a:r>
            <a:r>
              <a:rPr lang="en-CA" dirty="0" smtClean="0"/>
              <a:t>)</a:t>
            </a:r>
            <a:endParaRPr lang="en-CA" dirty="0"/>
          </a:p>
        </p:txBody>
      </p:sp>
      <p:sp>
        <p:nvSpPr>
          <p:cNvPr id="3" name="Content Placeholder 2"/>
          <p:cNvSpPr>
            <a:spLocks noGrp="1"/>
          </p:cNvSpPr>
          <p:nvPr>
            <p:ph idx="1"/>
          </p:nvPr>
        </p:nvSpPr>
        <p:spPr/>
        <p:txBody>
          <a:bodyPr>
            <a:normAutofit/>
          </a:bodyPr>
          <a:lstStyle/>
          <a:p>
            <a:r>
              <a:rPr lang="en-CA" sz="3200" dirty="0" smtClean="0"/>
              <a:t>The nurse could:</a:t>
            </a:r>
          </a:p>
          <a:p>
            <a:pPr lvl="1"/>
            <a:r>
              <a:rPr lang="en-CA" sz="2800" dirty="0"/>
              <a:t>Consult with a local physician or NP who could order a test if they feel it is required</a:t>
            </a:r>
          </a:p>
          <a:p>
            <a:pPr lvl="1"/>
            <a:r>
              <a:rPr lang="en-CA" sz="2800" dirty="0" smtClean="0"/>
              <a:t>Call a member of the CDC Team to review the situation</a:t>
            </a:r>
          </a:p>
          <a:p>
            <a:pPr lvl="1"/>
            <a:r>
              <a:rPr lang="en-CA" sz="2800" dirty="0" smtClean="0"/>
              <a:t>Call the MOH on call (780-218-9929) to review the situation</a:t>
            </a:r>
          </a:p>
          <a:p>
            <a:pPr lvl="1"/>
            <a:endParaRPr lang="en-CA" dirty="0" smtClean="0"/>
          </a:p>
          <a:p>
            <a:pPr marL="457200" lvl="1" indent="0">
              <a:buNone/>
            </a:pPr>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639371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Support for Nurses</a:t>
            </a:r>
            <a:endParaRPr lang="en-CA" dirty="0"/>
          </a:p>
        </p:txBody>
      </p:sp>
      <p:sp>
        <p:nvSpPr>
          <p:cNvPr id="3" name="Content Placeholder 2"/>
          <p:cNvSpPr>
            <a:spLocks noGrp="1"/>
          </p:cNvSpPr>
          <p:nvPr>
            <p:ph idx="1"/>
          </p:nvPr>
        </p:nvSpPr>
        <p:spPr/>
        <p:txBody>
          <a:bodyPr>
            <a:normAutofit/>
          </a:bodyPr>
          <a:lstStyle/>
          <a:p>
            <a:r>
              <a:rPr lang="en-CA" sz="2400" dirty="0" smtClean="0"/>
              <a:t>FNIHB MOH and CDC Team</a:t>
            </a:r>
          </a:p>
          <a:p>
            <a:pPr lvl="1"/>
            <a:r>
              <a:rPr lang="en-CA" sz="2000" dirty="0" smtClean="0"/>
              <a:t>Able meet with the individual or community by phone to review the guidelines for testing</a:t>
            </a:r>
          </a:p>
          <a:p>
            <a:r>
              <a:rPr lang="en-CA" sz="2400" dirty="0" smtClean="0"/>
              <a:t>Registered bodies for nurses</a:t>
            </a:r>
          </a:p>
          <a:p>
            <a:pPr lvl="1"/>
            <a:r>
              <a:rPr lang="en-CA" sz="2000" dirty="0" smtClean="0"/>
              <a:t>College of Registered Nurses of Alberta (CARNA)</a:t>
            </a:r>
          </a:p>
          <a:p>
            <a:pPr lvl="1"/>
            <a:r>
              <a:rPr lang="en-CA" sz="2000" dirty="0" smtClean="0"/>
              <a:t>College of Licensed Practical Nurses of Alberta</a:t>
            </a:r>
          </a:p>
          <a:p>
            <a:r>
              <a:rPr lang="en-CA" sz="2400" dirty="0" smtClean="0"/>
              <a:t>Employee Assistance Programs</a:t>
            </a:r>
          </a:p>
          <a:p>
            <a:r>
              <a:rPr lang="en-CA" sz="2400" dirty="0" smtClean="0"/>
              <a:t>Occupational &amp; Critical Incident Stress Management (OCISM) for nurses (FNIHB and Nation employed) 1-800-268-7708</a:t>
            </a:r>
            <a:endParaRPr lang="en-CA" sz="2400"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56471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a:t>
            </a:r>
            <a:endParaRPr lang="en-CA" dirty="0"/>
          </a:p>
        </p:txBody>
      </p:sp>
      <p:sp>
        <p:nvSpPr>
          <p:cNvPr id="3" name="Content Placeholder 2"/>
          <p:cNvSpPr>
            <a:spLocks noGrp="1"/>
          </p:cNvSpPr>
          <p:nvPr>
            <p:ph idx="1"/>
          </p:nvPr>
        </p:nvSpPr>
        <p:spPr/>
        <p:txBody>
          <a:bodyPr>
            <a:normAutofit/>
          </a:bodyPr>
          <a:lstStyle/>
          <a:p>
            <a:pPr marL="0" indent="0" algn="ctr">
              <a:buNone/>
            </a:pPr>
            <a:endParaRPr lang="en-CA" sz="3200" dirty="0" smtClean="0"/>
          </a:p>
          <a:p>
            <a:pPr marL="0" indent="0" algn="ctr">
              <a:buNone/>
            </a:pPr>
            <a:r>
              <a:rPr lang="en-CA" sz="3200" dirty="0" smtClean="0"/>
              <a:t>I have collected a swab for COVID-19. </a:t>
            </a:r>
          </a:p>
          <a:p>
            <a:pPr marL="0" indent="0" algn="ctr">
              <a:buNone/>
            </a:pPr>
            <a:r>
              <a:rPr lang="en-CA" sz="3200" dirty="0" smtClean="0"/>
              <a:t>How do I fill out the lab requisition?</a:t>
            </a:r>
            <a:endParaRPr lang="en-CA" sz="3200"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83714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Requisition</a:t>
            </a:r>
            <a:endParaRPr lang="en-CA" dirty="0"/>
          </a:p>
        </p:txBody>
      </p:sp>
      <p:sp>
        <p:nvSpPr>
          <p:cNvPr id="3" name="Content Placeholder 2"/>
          <p:cNvSpPr>
            <a:spLocks noGrp="1"/>
          </p:cNvSpPr>
          <p:nvPr>
            <p:ph idx="1"/>
          </p:nvPr>
        </p:nvSpPr>
        <p:spPr/>
        <p:txBody>
          <a:bodyPr>
            <a:normAutofit/>
          </a:bodyPr>
          <a:lstStyle/>
          <a:p>
            <a:r>
              <a:rPr lang="en-CA" sz="2800" dirty="0" smtClean="0"/>
              <a:t>There are several types of lab reports used around the province.</a:t>
            </a:r>
          </a:p>
          <a:p>
            <a:pPr lvl="1"/>
            <a:r>
              <a:rPr lang="en-CA" sz="2400" dirty="0" smtClean="0"/>
              <a:t>Each of them are slightly different</a:t>
            </a:r>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24309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Requisition</a:t>
            </a:r>
            <a:endParaRPr lang="en-CA" dirty="0"/>
          </a:p>
        </p:txBody>
      </p:sp>
      <p:sp>
        <p:nvSpPr>
          <p:cNvPr id="3" name="Content Placeholder 2"/>
          <p:cNvSpPr>
            <a:spLocks noGrp="1"/>
          </p:cNvSpPr>
          <p:nvPr>
            <p:ph idx="1"/>
          </p:nvPr>
        </p:nvSpPr>
        <p:spPr/>
        <p:txBody>
          <a:bodyPr>
            <a:normAutofit/>
          </a:bodyPr>
          <a:lstStyle/>
          <a:p>
            <a:pPr marL="0" indent="0">
              <a:buNone/>
            </a:pPr>
            <a:r>
              <a:rPr lang="en-CA" sz="2800" dirty="0" smtClean="0"/>
              <a:t>There is some key information that is required on the lab requisition:</a:t>
            </a:r>
          </a:p>
          <a:p>
            <a:r>
              <a:rPr lang="en-CA" sz="2800" dirty="0" smtClean="0"/>
              <a:t>Patient information</a:t>
            </a:r>
          </a:p>
          <a:p>
            <a:r>
              <a:rPr lang="en-CA" sz="2800" dirty="0" smtClean="0"/>
              <a:t>Provider/Requestor information</a:t>
            </a:r>
          </a:p>
          <a:p>
            <a:r>
              <a:rPr lang="en-CA" sz="2800" dirty="0" smtClean="0"/>
              <a:t>Specimen/Collection information</a:t>
            </a:r>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08932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Requisition</a:t>
            </a:r>
            <a:endParaRPr lang="en-CA" dirty="0"/>
          </a:p>
        </p:txBody>
      </p:sp>
      <p:sp>
        <p:nvSpPr>
          <p:cNvPr id="3" name="Content Placeholder 2"/>
          <p:cNvSpPr>
            <a:spLocks noGrp="1"/>
          </p:cNvSpPr>
          <p:nvPr>
            <p:ph idx="1"/>
          </p:nvPr>
        </p:nvSpPr>
        <p:spPr/>
        <p:txBody>
          <a:bodyPr/>
          <a:lstStyle/>
          <a:p>
            <a:pPr marL="0" indent="0">
              <a:buNone/>
            </a:pPr>
            <a:r>
              <a:rPr lang="en-CA" sz="2400" b="1" i="1" dirty="0"/>
              <a:t>Patient </a:t>
            </a:r>
            <a:r>
              <a:rPr lang="en-CA" sz="2400" b="1" i="1" dirty="0" smtClean="0"/>
              <a:t>Information </a:t>
            </a:r>
            <a:r>
              <a:rPr lang="en-CA" sz="2400" b="1" dirty="0" smtClean="0"/>
              <a:t>Section</a:t>
            </a:r>
            <a:endParaRPr lang="en-CA" sz="2400" b="1" dirty="0"/>
          </a:p>
          <a:p>
            <a:pPr marL="0" indent="0">
              <a:buNone/>
            </a:pPr>
            <a:r>
              <a:rPr lang="en-CA" sz="2400" dirty="0" smtClean="0"/>
              <a:t>Information required:</a:t>
            </a:r>
          </a:p>
          <a:p>
            <a:r>
              <a:rPr lang="en-CA" sz="2400" dirty="0" smtClean="0"/>
              <a:t>PHN </a:t>
            </a:r>
            <a:r>
              <a:rPr lang="en-CA" sz="2400" dirty="0"/>
              <a:t>(health care number)</a:t>
            </a:r>
          </a:p>
          <a:p>
            <a:r>
              <a:rPr lang="en-CA" sz="2400" dirty="0"/>
              <a:t>Date of Birth</a:t>
            </a:r>
          </a:p>
          <a:p>
            <a:r>
              <a:rPr lang="en-CA" sz="2400" dirty="0"/>
              <a:t>Legal Last Name, Legal First Name</a:t>
            </a:r>
          </a:p>
          <a:p>
            <a:pPr lvl="1"/>
            <a:r>
              <a:rPr lang="en-CA" sz="2000" dirty="0"/>
              <a:t>As it shows on their health care card</a:t>
            </a:r>
          </a:p>
          <a:p>
            <a:r>
              <a:rPr lang="en-CA" sz="2400" dirty="0" smtClean="0"/>
              <a:t>Address</a:t>
            </a:r>
            <a:endParaRPr lang="en-CA" sz="2400" dirty="0"/>
          </a:p>
          <a:p>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4055534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Requisition</a:t>
            </a:r>
            <a:endParaRPr lang="en-CA" dirty="0"/>
          </a:p>
        </p:txBody>
      </p:sp>
      <p:sp>
        <p:nvSpPr>
          <p:cNvPr id="3" name="Content Placeholder 2"/>
          <p:cNvSpPr>
            <a:spLocks noGrp="1"/>
          </p:cNvSpPr>
          <p:nvPr>
            <p:ph idx="1"/>
          </p:nvPr>
        </p:nvSpPr>
        <p:spPr/>
        <p:txBody>
          <a:bodyPr/>
          <a:lstStyle/>
          <a:p>
            <a:pPr marL="0" indent="0">
              <a:buNone/>
            </a:pPr>
            <a:r>
              <a:rPr lang="en-CA" sz="2400" dirty="0" smtClean="0"/>
              <a:t>If you are ordering under FNIHB’s MOH the following information is required in the </a:t>
            </a:r>
            <a:r>
              <a:rPr lang="en-CA" sz="2400" b="1" i="1" dirty="0" smtClean="0"/>
              <a:t>Provider</a:t>
            </a:r>
            <a:r>
              <a:rPr lang="en-CA" sz="2400" b="1" dirty="0" smtClean="0"/>
              <a:t> or </a:t>
            </a:r>
            <a:r>
              <a:rPr lang="en-CA" sz="2400" b="1" i="1" dirty="0" smtClean="0"/>
              <a:t>Requestor</a:t>
            </a:r>
            <a:r>
              <a:rPr lang="en-CA" sz="2400" b="1" dirty="0" smtClean="0"/>
              <a:t> section</a:t>
            </a:r>
            <a:r>
              <a:rPr lang="en-CA" sz="2400" dirty="0" smtClean="0"/>
              <a:t>:</a:t>
            </a:r>
          </a:p>
          <a:p>
            <a:r>
              <a:rPr lang="en-CA" sz="2400" dirty="0" smtClean="0"/>
              <a:t>Name: Yacoub, Wadieh</a:t>
            </a:r>
          </a:p>
          <a:p>
            <a:r>
              <a:rPr lang="en-CA" sz="2400" dirty="0" smtClean="0"/>
              <a:t>Address: Canada Place, Edmonton, AB</a:t>
            </a:r>
          </a:p>
          <a:p>
            <a:r>
              <a:rPr lang="en-CA" sz="2400" dirty="0" smtClean="0"/>
              <a:t>Phone: 780-495-3391</a:t>
            </a:r>
          </a:p>
          <a:p>
            <a:r>
              <a:rPr lang="en-CA" sz="2400" dirty="0" smtClean="0"/>
              <a:t>Provider ID: 004699A</a:t>
            </a:r>
          </a:p>
          <a:p>
            <a:endParaRPr lang="en-CA" dirty="0" smtClean="0"/>
          </a:p>
          <a:p>
            <a:pPr lvl="1"/>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165719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CA" sz="8800" dirty="0" smtClean="0"/>
              <a:t>MOH Update</a:t>
            </a:r>
            <a:r>
              <a:rPr lang="en-CA" dirty="0"/>
              <a:t/>
            </a:r>
            <a:br>
              <a:rPr lang="en-CA" dirty="0"/>
            </a:br>
            <a:endParaRPr lang="en-CA" dirty="0"/>
          </a:p>
        </p:txBody>
      </p:sp>
      <p:sp>
        <p:nvSpPr>
          <p:cNvPr id="5" name="Subtitle 4"/>
          <p:cNvSpPr>
            <a:spLocks noGrp="1"/>
          </p:cNvSpPr>
          <p:nvPr>
            <p:ph type="subTitle" idx="1"/>
          </p:nvPr>
        </p:nvSpPr>
        <p:spPr/>
        <p:txBody>
          <a:bodyPr/>
          <a:lstStyle/>
          <a:p>
            <a:r>
              <a:rPr lang="en-CA" dirty="0" smtClean="0"/>
              <a:t>Dr. Wadieh Yacoub, Senior Medical officer of health </a:t>
            </a:r>
          </a:p>
          <a:p>
            <a:r>
              <a:rPr lang="en-CA" dirty="0" smtClean="0"/>
              <a:t>Dr. Chris Sarin, Medical officer of health</a:t>
            </a:r>
            <a:endParaRPr lang="en-CA" dirty="0"/>
          </a:p>
        </p:txBody>
      </p:sp>
      <p:sp>
        <p:nvSpPr>
          <p:cNvPr id="2" name="Footer Placeholder 1"/>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801430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Requisition</a:t>
            </a:r>
            <a:endParaRPr lang="en-CA" dirty="0"/>
          </a:p>
        </p:txBody>
      </p:sp>
      <p:sp>
        <p:nvSpPr>
          <p:cNvPr id="3" name="Content Placeholder 2"/>
          <p:cNvSpPr>
            <a:spLocks noGrp="1"/>
          </p:cNvSpPr>
          <p:nvPr>
            <p:ph idx="1"/>
          </p:nvPr>
        </p:nvSpPr>
        <p:spPr/>
        <p:txBody>
          <a:bodyPr>
            <a:normAutofit/>
          </a:bodyPr>
          <a:lstStyle/>
          <a:p>
            <a:pPr marL="0" indent="0">
              <a:buNone/>
            </a:pPr>
            <a:r>
              <a:rPr lang="en-CA" sz="2400" b="1" i="1" dirty="0" smtClean="0"/>
              <a:t>Copy To </a:t>
            </a:r>
            <a:r>
              <a:rPr lang="en-CA" sz="2400" b="1" dirty="0" smtClean="0"/>
              <a:t>portion in the</a:t>
            </a:r>
            <a:r>
              <a:rPr lang="en-CA" sz="2400" b="1" i="1" dirty="0" smtClean="0"/>
              <a:t> Provider or Requestor </a:t>
            </a:r>
            <a:r>
              <a:rPr lang="en-CA" sz="2400" b="1" dirty="0" smtClean="0"/>
              <a:t>section:</a:t>
            </a:r>
          </a:p>
          <a:p>
            <a:r>
              <a:rPr lang="en-CA" sz="2400" dirty="0" smtClean="0"/>
              <a:t>If you are ordering under your local physician or nurse practitioner, enter his/her information in the </a:t>
            </a:r>
            <a:r>
              <a:rPr lang="en-CA" sz="2400" i="1" dirty="0" smtClean="0"/>
              <a:t>Provider</a:t>
            </a:r>
            <a:r>
              <a:rPr lang="en-CA" sz="2400" dirty="0" smtClean="0"/>
              <a:t> or </a:t>
            </a:r>
            <a:r>
              <a:rPr lang="en-CA" sz="2400" i="1" dirty="0" smtClean="0"/>
              <a:t>Requestor</a:t>
            </a:r>
            <a:r>
              <a:rPr lang="en-CA" sz="2400" dirty="0" smtClean="0"/>
              <a:t> section and enter Dr. </a:t>
            </a:r>
            <a:r>
              <a:rPr lang="en-CA" sz="2400" dirty="0" err="1" smtClean="0"/>
              <a:t>Yacoub’s</a:t>
            </a:r>
            <a:r>
              <a:rPr lang="en-CA" sz="2400" dirty="0" smtClean="0"/>
              <a:t> information in the </a:t>
            </a:r>
            <a:r>
              <a:rPr lang="en-CA" sz="2400" i="1" dirty="0" smtClean="0"/>
              <a:t>Copy To</a:t>
            </a:r>
            <a:r>
              <a:rPr lang="en-CA" sz="2400" dirty="0" smtClean="0"/>
              <a:t> section.</a:t>
            </a:r>
          </a:p>
          <a:p>
            <a:r>
              <a:rPr lang="en-CA" sz="2400" dirty="0" smtClean="0"/>
              <a:t>If you are ordering under Dr. Yacoub and the client has a regular physician, his/her information can be entered in the </a:t>
            </a:r>
            <a:r>
              <a:rPr lang="en-CA" sz="2400" i="1" dirty="0" smtClean="0"/>
              <a:t>Copy To</a:t>
            </a:r>
            <a:r>
              <a:rPr lang="en-CA" sz="2400" dirty="0" smtClean="0"/>
              <a:t> section.</a:t>
            </a:r>
          </a:p>
          <a:p>
            <a:pPr marL="0" indent="0">
              <a:buNone/>
            </a:pPr>
            <a:endParaRPr lang="en-CA" dirty="0"/>
          </a:p>
          <a:p>
            <a:pPr marL="0" indent="0">
              <a:buNone/>
            </a:pPr>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138350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Requisition</a:t>
            </a:r>
            <a:endParaRPr lang="en-CA" dirty="0"/>
          </a:p>
        </p:txBody>
      </p:sp>
      <p:sp>
        <p:nvSpPr>
          <p:cNvPr id="3" name="Content Placeholder 2"/>
          <p:cNvSpPr>
            <a:spLocks noGrp="1"/>
          </p:cNvSpPr>
          <p:nvPr>
            <p:ph idx="1"/>
          </p:nvPr>
        </p:nvSpPr>
        <p:spPr/>
        <p:txBody>
          <a:bodyPr>
            <a:normAutofit/>
          </a:bodyPr>
          <a:lstStyle/>
          <a:p>
            <a:pPr marL="0" indent="0">
              <a:buNone/>
            </a:pPr>
            <a:r>
              <a:rPr lang="en-CA" sz="2400" b="1" i="1" dirty="0" smtClean="0"/>
              <a:t>Specimen</a:t>
            </a:r>
            <a:r>
              <a:rPr lang="en-CA" sz="2400" b="1" dirty="0" smtClean="0"/>
              <a:t> or </a:t>
            </a:r>
            <a:r>
              <a:rPr lang="en-CA" sz="2400" b="1" i="1" dirty="0" smtClean="0"/>
              <a:t>Collection</a:t>
            </a:r>
            <a:r>
              <a:rPr lang="en-CA" sz="2400" b="1" dirty="0" smtClean="0"/>
              <a:t> Section</a:t>
            </a:r>
            <a:endParaRPr lang="en-CA" sz="2400" b="1" dirty="0"/>
          </a:p>
          <a:p>
            <a:r>
              <a:rPr lang="en-CA" sz="2400" i="1" dirty="0" smtClean="0"/>
              <a:t>Routine</a:t>
            </a:r>
            <a:r>
              <a:rPr lang="en-CA" sz="2400" dirty="0" smtClean="0"/>
              <a:t> collection (not usually Stat)</a:t>
            </a:r>
          </a:p>
          <a:p>
            <a:r>
              <a:rPr lang="en-CA" sz="2400" dirty="0" smtClean="0"/>
              <a:t>Date of collection (use the format identified on the form)</a:t>
            </a:r>
          </a:p>
          <a:p>
            <a:r>
              <a:rPr lang="en-CA" sz="2400" dirty="0" smtClean="0"/>
              <a:t>Time of collection (using the 24 hour format)</a:t>
            </a:r>
          </a:p>
          <a:p>
            <a:r>
              <a:rPr lang="en-CA" sz="2400" dirty="0" smtClean="0"/>
              <a:t>Location: the name of your health centre</a:t>
            </a:r>
          </a:p>
          <a:p>
            <a:r>
              <a:rPr lang="en-CA" sz="2400" dirty="0" smtClean="0"/>
              <a:t>Outbreak EI: only filled in if applicable. The CDC team would most likely relay this information to you if it is required. </a:t>
            </a:r>
            <a:r>
              <a:rPr lang="en-CA" sz="2400" dirty="0"/>
              <a:t>(</a:t>
            </a:r>
            <a:r>
              <a:rPr lang="en-CA" sz="2400" dirty="0" err="1"/>
              <a:t>con’t</a:t>
            </a:r>
            <a:r>
              <a:rPr lang="en-CA" sz="2400" dirty="0"/>
              <a:t>)</a:t>
            </a:r>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504300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Requisition</a:t>
            </a:r>
            <a:endParaRPr lang="en-CA" dirty="0"/>
          </a:p>
        </p:txBody>
      </p:sp>
      <p:sp>
        <p:nvSpPr>
          <p:cNvPr id="3" name="Content Placeholder 2"/>
          <p:cNvSpPr>
            <a:spLocks noGrp="1"/>
          </p:cNvSpPr>
          <p:nvPr>
            <p:ph idx="1"/>
          </p:nvPr>
        </p:nvSpPr>
        <p:spPr/>
        <p:txBody>
          <a:bodyPr>
            <a:normAutofit/>
          </a:bodyPr>
          <a:lstStyle/>
          <a:p>
            <a:pPr marL="0" indent="0">
              <a:buNone/>
            </a:pPr>
            <a:r>
              <a:rPr lang="en-CA" b="1" i="1" dirty="0"/>
              <a:t>Specimen</a:t>
            </a:r>
            <a:r>
              <a:rPr lang="en-CA" b="1" dirty="0"/>
              <a:t> or </a:t>
            </a:r>
            <a:r>
              <a:rPr lang="en-CA" b="1" i="1" dirty="0"/>
              <a:t>Collection</a:t>
            </a:r>
            <a:r>
              <a:rPr lang="en-CA" b="1" dirty="0"/>
              <a:t> </a:t>
            </a:r>
            <a:r>
              <a:rPr lang="en-CA" b="1" dirty="0" smtClean="0"/>
              <a:t>Section </a:t>
            </a:r>
            <a:r>
              <a:rPr lang="en-CA" sz="2400" dirty="0"/>
              <a:t>(</a:t>
            </a:r>
            <a:r>
              <a:rPr lang="en-CA" sz="2400" dirty="0" err="1"/>
              <a:t>con’t</a:t>
            </a:r>
            <a:r>
              <a:rPr lang="en-CA" sz="2400" dirty="0"/>
              <a:t>)</a:t>
            </a:r>
            <a:endParaRPr lang="en-CA" sz="2400" b="1" dirty="0"/>
          </a:p>
          <a:p>
            <a:r>
              <a:rPr lang="en-CA" dirty="0" smtClean="0"/>
              <a:t>Swab:</a:t>
            </a:r>
          </a:p>
          <a:p>
            <a:pPr lvl="1"/>
            <a:r>
              <a:rPr lang="en-CA" dirty="0" smtClean="0"/>
              <a:t>Nasopharyngeal</a:t>
            </a:r>
          </a:p>
          <a:p>
            <a:pPr lvl="1"/>
            <a:r>
              <a:rPr lang="en-CA" dirty="0" smtClean="0"/>
              <a:t>Throat</a:t>
            </a:r>
          </a:p>
          <a:p>
            <a:pPr lvl="1"/>
            <a:r>
              <a:rPr lang="en-CA" dirty="0" smtClean="0"/>
              <a:t>Nasal</a:t>
            </a:r>
          </a:p>
          <a:p>
            <a:r>
              <a:rPr lang="en-CA" dirty="0" smtClean="0"/>
              <a:t>Reason for Testing/Clinical Information: </a:t>
            </a:r>
          </a:p>
          <a:p>
            <a:pPr lvl="1"/>
            <a:r>
              <a:rPr lang="en-CA" dirty="0" smtClean="0"/>
              <a:t>COVID 19 symptoms (some may have check boxes for symptoms)</a:t>
            </a:r>
          </a:p>
          <a:p>
            <a:pPr lvl="1"/>
            <a:r>
              <a:rPr lang="en-CA" dirty="0" smtClean="0"/>
              <a:t>Onset of symptom date </a:t>
            </a:r>
          </a:p>
          <a:p>
            <a:pPr lvl="1"/>
            <a:r>
              <a:rPr lang="en-CA" dirty="0" smtClean="0"/>
              <a:t>Travel out of country history if applicable (in last 14 days)                                                         </a:t>
            </a:r>
            <a:r>
              <a:rPr lang="en-CA" sz="1900" dirty="0"/>
              <a:t>(</a:t>
            </a:r>
            <a:r>
              <a:rPr lang="en-CA" sz="1900" dirty="0" err="1"/>
              <a:t>con’t</a:t>
            </a:r>
            <a:r>
              <a:rPr lang="en-CA" sz="1900" dirty="0"/>
              <a:t>)</a:t>
            </a:r>
          </a:p>
          <a:p>
            <a:endParaRPr lang="en-CA" dirty="0"/>
          </a:p>
          <a:p>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1249305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Requisition</a:t>
            </a:r>
            <a:endParaRPr lang="en-CA" dirty="0"/>
          </a:p>
        </p:txBody>
      </p:sp>
      <p:sp>
        <p:nvSpPr>
          <p:cNvPr id="3" name="Content Placeholder 2"/>
          <p:cNvSpPr>
            <a:spLocks noGrp="1"/>
          </p:cNvSpPr>
          <p:nvPr>
            <p:ph idx="1"/>
          </p:nvPr>
        </p:nvSpPr>
        <p:spPr/>
        <p:txBody>
          <a:bodyPr/>
          <a:lstStyle/>
          <a:p>
            <a:pPr marL="0" indent="0">
              <a:buNone/>
            </a:pPr>
            <a:r>
              <a:rPr lang="en-CA" sz="2400" b="1" i="1" dirty="0"/>
              <a:t>Specimen</a:t>
            </a:r>
            <a:r>
              <a:rPr lang="en-CA" sz="2400" b="1" dirty="0"/>
              <a:t> or </a:t>
            </a:r>
            <a:r>
              <a:rPr lang="en-CA" sz="2400" b="1" i="1" dirty="0"/>
              <a:t>Collection</a:t>
            </a:r>
            <a:r>
              <a:rPr lang="en-CA" sz="2400" b="1" dirty="0"/>
              <a:t> Section </a:t>
            </a:r>
            <a:r>
              <a:rPr lang="en-CA" sz="2800" dirty="0"/>
              <a:t>(</a:t>
            </a:r>
            <a:r>
              <a:rPr lang="en-CA" sz="2800" dirty="0" err="1"/>
              <a:t>con’t</a:t>
            </a:r>
            <a:r>
              <a:rPr lang="en-CA" sz="2800" dirty="0"/>
              <a:t>)</a:t>
            </a:r>
            <a:endParaRPr lang="en-CA" sz="2800" b="1" dirty="0"/>
          </a:p>
          <a:p>
            <a:pPr marL="0" indent="0">
              <a:buNone/>
            </a:pPr>
            <a:endParaRPr lang="en-CA" sz="2400" b="1" dirty="0" smtClean="0"/>
          </a:p>
          <a:p>
            <a:pPr marL="0" indent="0">
              <a:buNone/>
            </a:pPr>
            <a:r>
              <a:rPr lang="en-CA" sz="2400" b="1" dirty="0" smtClean="0"/>
              <a:t>COVID-19 does not usually appear on the lab requisition as one of the tests available. </a:t>
            </a:r>
          </a:p>
          <a:p>
            <a:r>
              <a:rPr lang="en-CA" sz="2400" dirty="0" smtClean="0"/>
              <a:t>Write “COVID-19” in the “other” or “additional” test section that is usually found at the bottom of the lab requisition.</a:t>
            </a:r>
            <a:endParaRPr lang="en-CA" sz="2400" dirty="0"/>
          </a:p>
          <a:p>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859427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Requisition</a:t>
            </a:r>
            <a:endParaRPr lang="en-CA" dirty="0"/>
          </a:p>
        </p:txBody>
      </p:sp>
      <p:sp>
        <p:nvSpPr>
          <p:cNvPr id="3" name="Content Placeholder 2"/>
          <p:cNvSpPr>
            <a:spLocks noGrp="1"/>
          </p:cNvSpPr>
          <p:nvPr>
            <p:ph idx="1"/>
          </p:nvPr>
        </p:nvSpPr>
        <p:spPr/>
        <p:txBody>
          <a:bodyPr>
            <a:normAutofit/>
          </a:bodyPr>
          <a:lstStyle/>
          <a:p>
            <a:r>
              <a:rPr lang="en-CA" sz="2400" dirty="0" smtClean="0"/>
              <a:t>Your local laboratory is a great source of information if you have questions</a:t>
            </a:r>
          </a:p>
          <a:p>
            <a:r>
              <a:rPr lang="en-CA" sz="2400" dirty="0" smtClean="0"/>
              <a:t>If lab requisitions are not completed in full, the lab specimen may not be tested</a:t>
            </a:r>
          </a:p>
          <a:p>
            <a:r>
              <a:rPr lang="en-CA" sz="2400" dirty="0"/>
              <a:t>The information on the lab requisition MUST match the information on the specimen that </a:t>
            </a:r>
            <a:r>
              <a:rPr lang="en-CA" sz="2400" dirty="0" smtClean="0"/>
              <a:t>was collected.</a:t>
            </a:r>
            <a:endParaRPr lang="en-CA" sz="2400"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974723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Scenario</a:t>
            </a:r>
            <a:endParaRPr lang="en-CA" dirty="0"/>
          </a:p>
        </p:txBody>
      </p:sp>
      <p:sp>
        <p:nvSpPr>
          <p:cNvPr id="3" name="Content Placeholder 2"/>
          <p:cNvSpPr>
            <a:spLocks noGrp="1"/>
          </p:cNvSpPr>
          <p:nvPr>
            <p:ph idx="1"/>
          </p:nvPr>
        </p:nvSpPr>
        <p:spPr/>
        <p:txBody>
          <a:bodyPr>
            <a:normAutofit/>
          </a:bodyPr>
          <a:lstStyle/>
          <a:p>
            <a:pPr marL="0" indent="0" algn="ctr">
              <a:buNone/>
            </a:pPr>
            <a:endParaRPr lang="en-CA" sz="2800" dirty="0" smtClean="0"/>
          </a:p>
          <a:p>
            <a:pPr marL="0" indent="0" algn="ctr">
              <a:buNone/>
            </a:pPr>
            <a:r>
              <a:rPr lang="en-CA" sz="3200" dirty="0" smtClean="0"/>
              <a:t>I have tested a client for COVID-19. </a:t>
            </a:r>
          </a:p>
          <a:p>
            <a:pPr marL="0" indent="0" algn="ctr">
              <a:buNone/>
            </a:pPr>
            <a:r>
              <a:rPr lang="en-CA" sz="3200" dirty="0" smtClean="0"/>
              <a:t>How does the client get the lab results?</a:t>
            </a:r>
            <a:endParaRPr lang="en-CA" sz="3200"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869763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Results</a:t>
            </a:r>
            <a:endParaRPr lang="en-CA" dirty="0"/>
          </a:p>
        </p:txBody>
      </p:sp>
      <p:sp>
        <p:nvSpPr>
          <p:cNvPr id="3" name="Content Placeholder 2"/>
          <p:cNvSpPr>
            <a:spLocks noGrp="1"/>
          </p:cNvSpPr>
          <p:nvPr>
            <p:ph idx="1"/>
          </p:nvPr>
        </p:nvSpPr>
        <p:spPr/>
        <p:txBody>
          <a:bodyPr>
            <a:normAutofit/>
          </a:bodyPr>
          <a:lstStyle/>
          <a:p>
            <a:pPr marL="0" indent="0">
              <a:buNone/>
            </a:pPr>
            <a:r>
              <a:rPr lang="en-CA" sz="2400" dirty="0" smtClean="0"/>
              <a:t>A FNIHB MOH will be notified by phone of all </a:t>
            </a:r>
            <a:r>
              <a:rPr lang="en-CA" sz="2400" b="1" dirty="0" smtClean="0"/>
              <a:t>positive</a:t>
            </a:r>
            <a:r>
              <a:rPr lang="en-CA" sz="2400" dirty="0" smtClean="0"/>
              <a:t> lab results.</a:t>
            </a:r>
          </a:p>
          <a:p>
            <a:r>
              <a:rPr lang="en-CA" sz="2400" dirty="0" smtClean="0"/>
              <a:t>The ordering physician, FNIHB MOH or CDC Team will usually be the ones to notify the client of the results.</a:t>
            </a:r>
          </a:p>
          <a:p>
            <a:r>
              <a:rPr lang="en-CA" sz="2400" dirty="0" smtClean="0"/>
              <a:t>The CDC Team will reach out to the community health nurse as soon as possible to start case management and contact tracing. </a:t>
            </a:r>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725011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Results</a:t>
            </a:r>
            <a:endParaRPr lang="en-CA" dirty="0"/>
          </a:p>
        </p:txBody>
      </p:sp>
      <p:sp>
        <p:nvSpPr>
          <p:cNvPr id="3" name="Content Placeholder 2"/>
          <p:cNvSpPr>
            <a:spLocks noGrp="1"/>
          </p:cNvSpPr>
          <p:nvPr>
            <p:ph idx="1"/>
          </p:nvPr>
        </p:nvSpPr>
        <p:spPr/>
        <p:txBody>
          <a:bodyPr>
            <a:normAutofit/>
          </a:bodyPr>
          <a:lstStyle/>
          <a:p>
            <a:pPr marL="0" indent="0">
              <a:buNone/>
            </a:pPr>
            <a:r>
              <a:rPr lang="en-CA" sz="2400" dirty="0" smtClean="0"/>
              <a:t>There are a few ways for the client to get their </a:t>
            </a:r>
            <a:r>
              <a:rPr lang="en-CA" sz="2400" b="1" dirty="0" smtClean="0"/>
              <a:t>negative</a:t>
            </a:r>
            <a:r>
              <a:rPr lang="en-CA" sz="2400" dirty="0" smtClean="0"/>
              <a:t> lab results:</a:t>
            </a:r>
          </a:p>
          <a:p>
            <a:r>
              <a:rPr lang="en-CA" sz="2400" dirty="0" smtClean="0"/>
              <a:t>From the ordering physician/NP or nurse</a:t>
            </a:r>
          </a:p>
          <a:p>
            <a:pPr lvl="1"/>
            <a:r>
              <a:rPr lang="en-CA" sz="2000" dirty="0" smtClean="0"/>
              <a:t>Nurses ordering testing under Dr. Yacoub are responsible for checking </a:t>
            </a:r>
            <a:r>
              <a:rPr lang="en-CA" sz="2000" dirty="0" err="1" smtClean="0"/>
              <a:t>NetCare</a:t>
            </a:r>
            <a:r>
              <a:rPr lang="en-CA" sz="2000" dirty="0" smtClean="0"/>
              <a:t> for lab results and relaying negative results to the client. </a:t>
            </a:r>
          </a:p>
          <a:p>
            <a:pPr lvl="1"/>
            <a:r>
              <a:rPr lang="en-CA" sz="2000" dirty="0" smtClean="0"/>
              <a:t>Note: if the nurse does not have </a:t>
            </a:r>
            <a:r>
              <a:rPr lang="en-CA" sz="2000" dirty="0" err="1" smtClean="0"/>
              <a:t>NetCare</a:t>
            </a:r>
            <a:r>
              <a:rPr lang="en-CA" sz="2000" dirty="0" smtClean="0"/>
              <a:t> access, the CDC Team can watch for lab results until </a:t>
            </a:r>
            <a:r>
              <a:rPr lang="en-CA" sz="2000" dirty="0" err="1" smtClean="0"/>
              <a:t>NetCare</a:t>
            </a:r>
            <a:r>
              <a:rPr lang="en-CA" sz="2000" dirty="0" smtClean="0"/>
              <a:t> access is obtained. Client information must be relayed to the CDC Team.                                                 </a:t>
            </a:r>
            <a:r>
              <a:rPr lang="en-CA" sz="2400" dirty="0"/>
              <a:t> (</a:t>
            </a:r>
            <a:r>
              <a:rPr lang="en-CA" sz="2400" dirty="0" err="1"/>
              <a:t>Con’t</a:t>
            </a:r>
            <a:r>
              <a:rPr lang="en-CA" sz="2400" dirty="0"/>
              <a:t>)</a:t>
            </a:r>
            <a:endParaRPr lang="en-CA" sz="2000" dirty="0" smtClean="0"/>
          </a:p>
          <a:p>
            <a:endParaRPr lang="en-CA" dirty="0" smtClean="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15725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Lab Results</a:t>
            </a:r>
            <a:endParaRPr lang="en-CA" dirty="0"/>
          </a:p>
        </p:txBody>
      </p:sp>
      <p:sp>
        <p:nvSpPr>
          <p:cNvPr id="3" name="Content Placeholder 2"/>
          <p:cNvSpPr>
            <a:spLocks noGrp="1"/>
          </p:cNvSpPr>
          <p:nvPr>
            <p:ph idx="1"/>
          </p:nvPr>
        </p:nvSpPr>
        <p:spPr/>
        <p:txBody>
          <a:bodyPr>
            <a:normAutofit/>
          </a:bodyPr>
          <a:lstStyle/>
          <a:p>
            <a:r>
              <a:rPr lang="en-CA" sz="2400" dirty="0" smtClean="0"/>
              <a:t>Clients will receive a phone call from Health Link (811) to inform them of a negative test result.</a:t>
            </a:r>
          </a:p>
          <a:p>
            <a:r>
              <a:rPr lang="en-CA" sz="2400" dirty="0" smtClean="0"/>
              <a:t>Clients may view their health information on line if they have registered in the </a:t>
            </a:r>
            <a:r>
              <a:rPr lang="en-CA" sz="2400" i="1" dirty="0" err="1" smtClean="0"/>
              <a:t>MyHealth</a:t>
            </a:r>
            <a:r>
              <a:rPr lang="en-CA" sz="2400" i="1" dirty="0" smtClean="0"/>
              <a:t> Records</a:t>
            </a:r>
            <a:r>
              <a:rPr lang="en-CA" sz="2400" dirty="0" smtClean="0"/>
              <a:t> program. (myhealth.alberta.ca)</a:t>
            </a:r>
          </a:p>
          <a:p>
            <a:r>
              <a:rPr lang="en-CA" sz="2400" dirty="0" smtClean="0"/>
              <a:t>If consent was obtained at the time of specimen collection, clients can receive negative results via an automated message sent by the COVID-19 Auto-dialer program.</a:t>
            </a:r>
          </a:p>
          <a:p>
            <a:endParaRPr lang="en-CA" dirty="0" smtClean="0"/>
          </a:p>
          <a:p>
            <a:endParaRPr lang="en-CA" dirty="0"/>
          </a:p>
        </p:txBody>
      </p:sp>
      <p:sp>
        <p:nvSpPr>
          <p:cNvPr id="4" name="Footer Placeholder 3"/>
          <p:cNvSpPr>
            <a:spLocks noGrp="1"/>
          </p:cNvSpPr>
          <p:nvPr>
            <p:ph type="ftr" sz="quarter" idx="11"/>
          </p:nvPr>
        </p:nvSpPr>
        <p:spPr/>
        <p:txBody>
          <a:bodyPr/>
          <a:lstStyle/>
          <a:p>
            <a:r>
              <a:rPr lang="en-CA" smtClean="0"/>
              <a:t>VChelp@FNTN.ca</a:t>
            </a:r>
            <a:endParaRPr lang="en-CA"/>
          </a:p>
        </p:txBody>
      </p:sp>
    </p:spTree>
    <p:extLst>
      <p:ext uri="{BB962C8B-B14F-4D97-AF65-F5344CB8AC3E}">
        <p14:creationId xmlns:p14="http://schemas.microsoft.com/office/powerpoint/2010/main" val="1137618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What is the COVID-19 </a:t>
            </a:r>
            <a:br>
              <a:rPr lang="en-CA" dirty="0" smtClean="0"/>
            </a:br>
            <a:r>
              <a:rPr lang="en-CA" dirty="0" smtClean="0"/>
              <a:t>Auto-Dialer?</a:t>
            </a:r>
            <a:endParaRPr lang="en-CA" dirty="0"/>
          </a:p>
        </p:txBody>
      </p:sp>
      <p:sp>
        <p:nvSpPr>
          <p:cNvPr id="3" name="Footer Placeholder 2"/>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831684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Situation</a:t>
            </a:r>
            <a:endParaRPr lang="en-CA" dirty="0"/>
          </a:p>
        </p:txBody>
      </p:sp>
      <p:sp>
        <p:nvSpPr>
          <p:cNvPr id="3" name="Content Placeholder 2"/>
          <p:cNvSpPr>
            <a:spLocks noGrp="1"/>
          </p:cNvSpPr>
          <p:nvPr>
            <p:ph idx="1"/>
          </p:nvPr>
        </p:nvSpPr>
        <p:spPr/>
        <p:txBody>
          <a:bodyPr>
            <a:normAutofit/>
          </a:bodyPr>
          <a:lstStyle/>
          <a:p>
            <a:r>
              <a:rPr lang="en-CA" sz="2800" dirty="0" smtClean="0"/>
              <a:t>The global numbers as of April 22, 2020 (WHO Situation Report – 93)</a:t>
            </a:r>
          </a:p>
          <a:p>
            <a:pPr lvl="1"/>
            <a:r>
              <a:rPr lang="en-CA" sz="2400" dirty="0"/>
              <a:t>2 471 </a:t>
            </a:r>
            <a:r>
              <a:rPr lang="en-CA" sz="2400" dirty="0" smtClean="0"/>
              <a:t>136 confirmed cases</a:t>
            </a:r>
          </a:p>
          <a:p>
            <a:pPr lvl="1"/>
            <a:r>
              <a:rPr lang="en-CA" sz="2400" dirty="0"/>
              <a:t>169 </a:t>
            </a:r>
            <a:r>
              <a:rPr lang="en-CA" sz="2400" dirty="0" smtClean="0"/>
              <a:t>006 deaths</a:t>
            </a:r>
          </a:p>
          <a:p>
            <a:pPr lvl="1"/>
            <a:endParaRPr lang="en-CA" sz="2400" dirty="0" smtClean="0"/>
          </a:p>
          <a:p>
            <a:r>
              <a:rPr lang="en-CA" sz="2600" dirty="0" smtClean="0"/>
              <a:t>The </a:t>
            </a:r>
            <a:r>
              <a:rPr lang="en-CA" sz="2600" dirty="0"/>
              <a:t>United States is reporting the highest number of cases, followed by Spain, Italy, Germany, the United Kingdom, and France.</a:t>
            </a:r>
            <a:endParaRPr lang="en-CA" sz="2600" dirty="0" smtClean="0"/>
          </a:p>
        </p:txBody>
      </p:sp>
      <p:sp>
        <p:nvSpPr>
          <p:cNvPr id="4" name="TextBox 3"/>
          <p:cNvSpPr txBox="1"/>
          <p:nvPr/>
        </p:nvSpPr>
        <p:spPr>
          <a:xfrm>
            <a:off x="982242" y="5407429"/>
            <a:ext cx="10288475" cy="830997"/>
          </a:xfrm>
          <a:prstGeom prst="rect">
            <a:avLst/>
          </a:prstGeom>
          <a:noFill/>
        </p:spPr>
        <p:txBody>
          <a:bodyPr wrap="square" rtlCol="0">
            <a:spAutoFit/>
          </a:bodyPr>
          <a:lstStyle/>
          <a:p>
            <a:r>
              <a:rPr lang="en-CA" sz="1600" dirty="0" smtClean="0"/>
              <a:t>Source: World Health </a:t>
            </a:r>
            <a:r>
              <a:rPr lang="en-CA" sz="1600" dirty="0"/>
              <a:t>Organization </a:t>
            </a:r>
            <a:r>
              <a:rPr lang="en-CA" sz="1600" dirty="0">
                <a:hlinkClick r:id="rId2"/>
              </a:rPr>
              <a:t>https://www.who.int/emergencies/diseases/novel-coronavirus-2019/situation-reports</a:t>
            </a:r>
            <a:r>
              <a:rPr lang="en-CA" sz="1600" dirty="0" smtClean="0">
                <a:hlinkClick r:id="rId2"/>
              </a:rPr>
              <a:t>/</a:t>
            </a:r>
            <a:r>
              <a:rPr lang="en-CA" sz="1600" dirty="0" smtClean="0"/>
              <a:t> and Public </a:t>
            </a:r>
            <a:r>
              <a:rPr lang="en-CA" sz="1600" dirty="0"/>
              <a:t>Health Agency of Canada </a:t>
            </a:r>
            <a:r>
              <a:rPr lang="en-CA" sz="1600" dirty="0">
                <a:hlinkClick r:id="rId3"/>
              </a:rPr>
              <a:t>https://</a:t>
            </a:r>
            <a:r>
              <a:rPr lang="en-CA" sz="1600" dirty="0" smtClean="0">
                <a:hlinkClick r:id="rId3"/>
              </a:rPr>
              <a:t>www.canada.ca/en/public-health/services/diseases/2019-novel-coronavirus-infection.html</a:t>
            </a:r>
            <a:r>
              <a:rPr lang="en-CA" sz="1600" dirty="0" smtClean="0"/>
              <a:t> </a:t>
            </a:r>
            <a:endParaRPr lang="en-CA" sz="1600" dirty="0"/>
          </a:p>
        </p:txBody>
      </p:sp>
      <p:sp>
        <p:nvSpPr>
          <p:cNvPr id="5" name="Footer Placeholder 4"/>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1995803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COVID-19 Auto-Dialer?</a:t>
            </a:r>
            <a:endParaRPr lang="en-CA" dirty="0"/>
          </a:p>
        </p:txBody>
      </p:sp>
      <p:sp>
        <p:nvSpPr>
          <p:cNvPr id="3" name="Content Placeholder 2"/>
          <p:cNvSpPr>
            <a:spLocks noGrp="1"/>
          </p:cNvSpPr>
          <p:nvPr>
            <p:ph sz="half" idx="1"/>
          </p:nvPr>
        </p:nvSpPr>
        <p:spPr/>
        <p:txBody>
          <a:bodyPr>
            <a:normAutofit/>
          </a:bodyPr>
          <a:lstStyle/>
          <a:p>
            <a:endParaRPr lang="en-CA" sz="2800" dirty="0" smtClean="0"/>
          </a:p>
          <a:p>
            <a:r>
              <a:rPr lang="en-CA" sz="2800" dirty="0" smtClean="0"/>
              <a:t>An automated phone call from Albert Health Services reporting </a:t>
            </a:r>
            <a:r>
              <a:rPr lang="en-CA" sz="2800" u="sng" dirty="0" smtClean="0"/>
              <a:t>NEGATIVE</a:t>
            </a:r>
            <a:r>
              <a:rPr lang="en-CA" sz="2800" dirty="0" smtClean="0"/>
              <a:t> COVID-19 results to people who consent at the time of testing.</a:t>
            </a:r>
          </a:p>
          <a:p>
            <a:endParaRPr lang="en-CA" dirty="0"/>
          </a:p>
          <a:p>
            <a:endParaRPr lang="en-CA" dirty="0" smtClean="0"/>
          </a:p>
          <a:p>
            <a:pPr marL="0" indent="0">
              <a:buNone/>
            </a:pPr>
            <a:endParaRPr lang="en-CA" dirty="0"/>
          </a:p>
        </p:txBody>
      </p:sp>
      <p:pic>
        <p:nvPicPr>
          <p:cNvPr id="5" name="Content Placeholder 4"/>
          <p:cNvPicPr>
            <a:picLocks noGrp="1" noChangeAspect="1"/>
          </p:cNvPicPr>
          <p:nvPr>
            <p:ph sz="half" idx="2"/>
          </p:nvPr>
        </p:nvPicPr>
        <p:blipFill>
          <a:blip r:embed="rId2"/>
          <a:stretch>
            <a:fillRect/>
          </a:stretch>
        </p:blipFill>
        <p:spPr>
          <a:xfrm>
            <a:off x="6321347" y="2309107"/>
            <a:ext cx="4730906" cy="3097036"/>
          </a:xfrm>
          <a:prstGeom prst="rect">
            <a:avLst/>
          </a:prstGeom>
        </p:spPr>
      </p:pic>
      <p:sp>
        <p:nvSpPr>
          <p:cNvPr id="6" name="Footer Placeholder 5"/>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1583751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How the COVID-19 Auto-Dialer Works</a:t>
            </a:r>
            <a:endParaRPr lang="en-CA" dirty="0"/>
          </a:p>
        </p:txBody>
      </p:sp>
      <p:sp>
        <p:nvSpPr>
          <p:cNvPr id="3" name="Content Placeholder 2"/>
          <p:cNvSpPr>
            <a:spLocks noGrp="1"/>
          </p:cNvSpPr>
          <p:nvPr>
            <p:ph idx="1"/>
          </p:nvPr>
        </p:nvSpPr>
        <p:spPr/>
        <p:txBody>
          <a:bodyPr>
            <a:normAutofit/>
          </a:bodyPr>
          <a:lstStyle/>
          <a:p>
            <a:r>
              <a:rPr lang="en-CA" sz="2400" dirty="0" smtClean="0"/>
              <a:t>A person getting tested for COVID-19 consents to this reporting option at the time of swabbing</a:t>
            </a:r>
          </a:p>
          <a:p>
            <a:r>
              <a:rPr lang="en-CA" sz="2400" dirty="0" smtClean="0"/>
              <a:t>Consent and phone number is documented on lab requisition and goes with the specimen to the laboratory</a:t>
            </a:r>
          </a:p>
          <a:p>
            <a:r>
              <a:rPr lang="en-CA" sz="2400" dirty="0" smtClean="0"/>
              <a:t>A NEGATIVE test result is entered into auto-dialer system</a:t>
            </a:r>
          </a:p>
          <a:p>
            <a:r>
              <a:rPr lang="en-CA" sz="2400" dirty="0" smtClean="0"/>
              <a:t>A call to the client is made the next morning</a:t>
            </a:r>
          </a:p>
          <a:p>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733689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COVID-19 Auto-Dialer Works</a:t>
            </a:r>
            <a:endParaRPr lang="en-CA" dirty="0"/>
          </a:p>
        </p:txBody>
      </p:sp>
      <p:sp>
        <p:nvSpPr>
          <p:cNvPr id="3" name="Content Placeholder 2"/>
          <p:cNvSpPr>
            <a:spLocks noGrp="1"/>
          </p:cNvSpPr>
          <p:nvPr>
            <p:ph idx="1"/>
          </p:nvPr>
        </p:nvSpPr>
        <p:spPr/>
        <p:txBody>
          <a:bodyPr>
            <a:normAutofit/>
          </a:bodyPr>
          <a:lstStyle/>
          <a:p>
            <a:r>
              <a:rPr lang="en-CA" sz="2400" dirty="0" smtClean="0"/>
              <a:t>The client answers the call, responds to prompts, listens to the message, and acknowledges receipt of the information by pressing a key.  Process ends.</a:t>
            </a:r>
          </a:p>
          <a:p>
            <a:r>
              <a:rPr lang="en-CA" sz="2400" dirty="0" smtClean="0"/>
              <a:t>If no one answers, a clear message is left to expect a repeat call.</a:t>
            </a:r>
          </a:p>
          <a:p>
            <a:r>
              <a:rPr lang="en-CA" sz="2400" dirty="0" smtClean="0"/>
              <a:t>Two more such calls are made, the last one is at 4:00 p.m.</a:t>
            </a:r>
          </a:p>
          <a:p>
            <a:r>
              <a:rPr lang="en-CA" sz="2400" dirty="0" smtClean="0"/>
              <a:t>The following day Health Link staff will attempt to manually call the person.</a:t>
            </a:r>
            <a:endParaRPr lang="en-CA" sz="2400"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364341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 Auto-Dialer</a:t>
            </a:r>
            <a:endParaRPr lang="en-CA" dirty="0"/>
          </a:p>
        </p:txBody>
      </p:sp>
      <p:sp>
        <p:nvSpPr>
          <p:cNvPr id="3" name="Content Placeholder 2"/>
          <p:cNvSpPr>
            <a:spLocks noGrp="1"/>
          </p:cNvSpPr>
          <p:nvPr>
            <p:ph idx="1"/>
          </p:nvPr>
        </p:nvSpPr>
        <p:spPr/>
        <p:txBody>
          <a:bodyPr>
            <a:normAutofit/>
          </a:bodyPr>
          <a:lstStyle/>
          <a:p>
            <a:r>
              <a:rPr lang="en-CA" sz="2400" dirty="0" smtClean="0"/>
              <a:t>Over the last week, the FNIHB CDC Team has been meeting with Precision Labs and the AHS COVID-19 Surveillance Team.</a:t>
            </a:r>
          </a:p>
          <a:p>
            <a:r>
              <a:rPr lang="en-CA" sz="2400" dirty="0" smtClean="0"/>
              <a:t>A custom lab report must be used in order to participate in the Auto-Dialer process</a:t>
            </a:r>
          </a:p>
          <a:p>
            <a:pPr lvl="1"/>
            <a:r>
              <a:rPr lang="en-CA" sz="2000" dirty="0" smtClean="0"/>
              <a:t>A lab requisition with Dr. </a:t>
            </a:r>
            <a:r>
              <a:rPr lang="en-CA" sz="2000" dirty="0" err="1" smtClean="0"/>
              <a:t>Yacoub’s</a:t>
            </a:r>
            <a:r>
              <a:rPr lang="en-CA" sz="2000" dirty="0" smtClean="0"/>
              <a:t> information is being created</a:t>
            </a:r>
          </a:p>
          <a:p>
            <a:pPr lvl="1"/>
            <a:r>
              <a:rPr lang="en-CA" sz="2000" dirty="0" smtClean="0"/>
              <a:t>Note: the custom lab report can also be used for clients that do not want to participate in the auto-dialer process.</a:t>
            </a:r>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648644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 Auto-Dialer</a:t>
            </a:r>
            <a:endParaRPr lang="en-CA" dirty="0"/>
          </a:p>
        </p:txBody>
      </p:sp>
      <p:sp>
        <p:nvSpPr>
          <p:cNvPr id="3" name="Content Placeholder 2"/>
          <p:cNvSpPr>
            <a:spLocks noGrp="1"/>
          </p:cNvSpPr>
          <p:nvPr>
            <p:ph idx="1"/>
          </p:nvPr>
        </p:nvSpPr>
        <p:spPr/>
        <p:txBody>
          <a:bodyPr>
            <a:normAutofit/>
          </a:bodyPr>
          <a:lstStyle/>
          <a:p>
            <a:r>
              <a:rPr lang="en-CA" sz="2400" dirty="0"/>
              <a:t>Informed consent must be </a:t>
            </a:r>
            <a:r>
              <a:rPr lang="en-CA" sz="2400" dirty="0" smtClean="0"/>
              <a:t>obtained from the client if the auto-dialer process is going to be used.</a:t>
            </a:r>
          </a:p>
          <a:p>
            <a:pPr lvl="1"/>
            <a:r>
              <a:rPr lang="en-CA" sz="2000" dirty="0"/>
              <a:t>This is important because medical information is being </a:t>
            </a:r>
            <a:r>
              <a:rPr lang="en-CA" sz="2000" dirty="0" smtClean="0"/>
              <a:t>relayed </a:t>
            </a:r>
            <a:r>
              <a:rPr lang="en-CA" sz="2000" dirty="0"/>
              <a:t>and it may not be the client who picks up the auto-dialer phone call.</a:t>
            </a:r>
          </a:p>
          <a:p>
            <a:r>
              <a:rPr lang="en-CA" sz="2400" dirty="0" smtClean="0"/>
              <a:t>On the lab requisition, there </a:t>
            </a:r>
            <a:r>
              <a:rPr lang="en-CA" sz="2400" dirty="0"/>
              <a:t>is a consent box that must be checked </a:t>
            </a:r>
            <a:r>
              <a:rPr lang="en-CA" sz="2400" dirty="0" smtClean="0"/>
              <a:t>off.</a:t>
            </a:r>
          </a:p>
          <a:p>
            <a:r>
              <a:rPr lang="en-CA" sz="2400" dirty="0" smtClean="0"/>
              <a:t>Even if the client has consented to the auto-dialer process, nurses who collect COVID-19 specimens need to monitor </a:t>
            </a:r>
            <a:r>
              <a:rPr lang="en-CA" sz="2400" dirty="0" err="1" smtClean="0"/>
              <a:t>NetCare</a:t>
            </a:r>
            <a:r>
              <a:rPr lang="en-CA" sz="2400" dirty="0" smtClean="0"/>
              <a:t> for results.</a:t>
            </a:r>
            <a:endParaRPr lang="en-CA" sz="2400" dirty="0"/>
          </a:p>
          <a:p>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3665724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COIVD-19 Auto-Dialer</a:t>
            </a:r>
            <a:endParaRPr lang="en-CA" dirty="0"/>
          </a:p>
        </p:txBody>
      </p:sp>
      <p:sp>
        <p:nvSpPr>
          <p:cNvPr id="3" name="Content Placeholder 2"/>
          <p:cNvSpPr>
            <a:spLocks noGrp="1"/>
          </p:cNvSpPr>
          <p:nvPr>
            <p:ph idx="1"/>
          </p:nvPr>
        </p:nvSpPr>
        <p:spPr/>
        <p:txBody>
          <a:bodyPr/>
          <a:lstStyle/>
          <a:p>
            <a:pPr marL="0" indent="0">
              <a:buNone/>
            </a:pPr>
            <a:r>
              <a:rPr lang="en-CA" sz="2400" dirty="0" smtClean="0"/>
              <a:t>Next Steps:</a:t>
            </a:r>
          </a:p>
          <a:p>
            <a:r>
              <a:rPr lang="en-CA" sz="2400" dirty="0" smtClean="0"/>
              <a:t>FNIHB CDC Team will receive the custom lab report required for the auto-dialer process.</a:t>
            </a:r>
          </a:p>
          <a:p>
            <a:r>
              <a:rPr lang="en-CA" sz="2400" dirty="0" smtClean="0"/>
              <a:t>The custom lab requisition and information on the auto-dialer process will be sent out by email to all community health nurses.</a:t>
            </a:r>
          </a:p>
          <a:p>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405340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pPr marL="0" indent="0">
              <a:buNone/>
            </a:pPr>
            <a:r>
              <a:rPr lang="en-CA" sz="2400" dirty="0" smtClean="0">
                <a:latin typeface="Comic Sans MS" panose="030F0702030302020204" pitchFamily="66" charset="0"/>
              </a:rPr>
              <a:t>Thank you for all the work that you are doing in the community. </a:t>
            </a:r>
          </a:p>
          <a:p>
            <a:pPr marL="0" indent="0">
              <a:buNone/>
            </a:pPr>
            <a:endParaRPr lang="en-CA" sz="2400" dirty="0">
              <a:latin typeface="Comic Sans MS" panose="030F0702030302020204" pitchFamily="66" charset="0"/>
            </a:endParaRPr>
          </a:p>
          <a:p>
            <a:pPr marL="0" indent="0" algn="r">
              <a:buNone/>
            </a:pPr>
            <a:r>
              <a:rPr lang="en-CA" sz="2400" dirty="0" smtClean="0">
                <a:latin typeface="Comic Sans MS" panose="030F0702030302020204" pitchFamily="66" charset="0"/>
              </a:rPr>
              <a:t>The CDC Team</a:t>
            </a:r>
            <a:endParaRPr lang="en-CA" sz="2400" dirty="0">
              <a:latin typeface="Comic Sans MS" panose="030F0702030302020204" pitchFamily="66" charset="0"/>
            </a:endParaRPr>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504582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CA" sz="5400" dirty="0"/>
              <a:t>Community COVID-19 </a:t>
            </a:r>
            <a:r>
              <a:rPr lang="en-CA" sz="5400" dirty="0" smtClean="0"/>
              <a:t>Response Profile – Saddle Lake Health Centre</a:t>
            </a:r>
            <a:endParaRPr lang="en-CA" sz="5400" dirty="0"/>
          </a:p>
        </p:txBody>
      </p:sp>
      <p:sp>
        <p:nvSpPr>
          <p:cNvPr id="5" name="Subtitle 4"/>
          <p:cNvSpPr>
            <a:spLocks noGrp="1"/>
          </p:cNvSpPr>
          <p:nvPr>
            <p:ph type="subTitle" idx="1"/>
          </p:nvPr>
        </p:nvSpPr>
        <p:spPr/>
        <p:txBody>
          <a:bodyPr>
            <a:noAutofit/>
          </a:bodyPr>
          <a:lstStyle/>
          <a:p>
            <a:r>
              <a:rPr lang="en-CA" sz="2800" dirty="0" smtClean="0"/>
              <a:t>Dr. Nicole cardinal </a:t>
            </a:r>
          </a:p>
          <a:p>
            <a:r>
              <a:rPr lang="en-CA" sz="2800" dirty="0" smtClean="0"/>
              <a:t>Troy </a:t>
            </a:r>
            <a:r>
              <a:rPr lang="en-CA" sz="2800" dirty="0" err="1" smtClean="0"/>
              <a:t>tilley</a:t>
            </a:r>
            <a:r>
              <a:rPr lang="en-CA" sz="2800" dirty="0" smtClean="0"/>
              <a:t>, NIC </a:t>
            </a:r>
          </a:p>
          <a:p>
            <a:r>
              <a:rPr lang="en-CA" sz="2800" dirty="0" err="1" smtClean="0"/>
              <a:t>tamara</a:t>
            </a:r>
            <a:r>
              <a:rPr lang="en-CA" sz="2800" dirty="0" smtClean="0"/>
              <a:t> large, </a:t>
            </a:r>
            <a:r>
              <a:rPr lang="en-CA" sz="2800" dirty="0" err="1" smtClean="0"/>
              <a:t>lpn</a:t>
            </a:r>
            <a:endParaRPr lang="en-CA" sz="2800" dirty="0"/>
          </a:p>
        </p:txBody>
      </p:sp>
      <p:sp>
        <p:nvSpPr>
          <p:cNvPr id="2" name="Footer Placeholder 1"/>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865517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CA" dirty="0"/>
              <a:t>Saddle Lake – COVID-19 Response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17641" y="1846263"/>
            <a:ext cx="3017043" cy="4022725"/>
          </a:xfrm>
        </p:spPr>
      </p:pic>
    </p:spTree>
    <p:extLst>
      <p:ext uri="{BB962C8B-B14F-4D97-AF65-F5344CB8AC3E}">
        <p14:creationId xmlns:p14="http://schemas.microsoft.com/office/powerpoint/2010/main" val="4178327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Saddle Lake – COVID-19 Response</a:t>
            </a:r>
            <a:endParaRPr lang="en-CA"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07219" y="1846263"/>
            <a:ext cx="3267621" cy="4356829"/>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84453" y="1846263"/>
            <a:ext cx="3310870" cy="4414494"/>
          </a:xfrm>
        </p:spPr>
      </p:pic>
    </p:spTree>
    <p:extLst>
      <p:ext uri="{BB962C8B-B14F-4D97-AF65-F5344CB8AC3E}">
        <p14:creationId xmlns:p14="http://schemas.microsoft.com/office/powerpoint/2010/main" val="2609279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Current Situation</a:t>
            </a:r>
            <a:endParaRPr lang="en-CA" dirty="0"/>
          </a:p>
        </p:txBody>
      </p:sp>
      <p:sp>
        <p:nvSpPr>
          <p:cNvPr id="7" name="Content Placeholder 6"/>
          <p:cNvSpPr>
            <a:spLocks noGrp="1"/>
          </p:cNvSpPr>
          <p:nvPr>
            <p:ph sz="half" idx="1"/>
          </p:nvPr>
        </p:nvSpPr>
        <p:spPr>
          <a:xfrm>
            <a:off x="1097278" y="2073018"/>
            <a:ext cx="4536789" cy="3796075"/>
          </a:xfrm>
        </p:spPr>
        <p:txBody>
          <a:bodyPr/>
          <a:lstStyle/>
          <a:p>
            <a:r>
              <a:rPr lang="en-CA" sz="2800" dirty="0"/>
              <a:t>The numbers in Canada as </a:t>
            </a:r>
            <a:r>
              <a:rPr lang="en-CA" sz="2800" dirty="0" smtClean="0"/>
              <a:t>of April 22, 2020:</a:t>
            </a:r>
            <a:endParaRPr lang="en-CA" sz="2800" dirty="0">
              <a:solidFill>
                <a:srgbClr val="FF0000"/>
              </a:solidFill>
            </a:endParaRPr>
          </a:p>
          <a:p>
            <a:pPr lvl="1"/>
            <a:r>
              <a:rPr lang="en-CA" sz="2400" dirty="0" smtClean="0"/>
              <a:t>40,179 confirmed </a:t>
            </a:r>
            <a:r>
              <a:rPr lang="en-CA" sz="2400" dirty="0"/>
              <a:t>cases</a:t>
            </a:r>
          </a:p>
          <a:p>
            <a:pPr lvl="1"/>
            <a:r>
              <a:rPr lang="en-CA" sz="2400" dirty="0" smtClean="0"/>
              <a:t>1,974 deaths</a:t>
            </a:r>
          </a:p>
          <a:p>
            <a:endParaRPr lang="en-CA" dirty="0"/>
          </a:p>
        </p:txBody>
      </p:sp>
      <p:sp>
        <p:nvSpPr>
          <p:cNvPr id="2" name="TextBox 1"/>
          <p:cNvSpPr txBox="1"/>
          <p:nvPr/>
        </p:nvSpPr>
        <p:spPr>
          <a:xfrm>
            <a:off x="424754" y="5390205"/>
            <a:ext cx="4861068" cy="923330"/>
          </a:xfrm>
          <a:prstGeom prst="rect">
            <a:avLst/>
          </a:prstGeom>
          <a:noFill/>
        </p:spPr>
        <p:txBody>
          <a:bodyPr wrap="square" rtlCol="0">
            <a:spAutoFit/>
          </a:bodyPr>
          <a:lstStyle/>
          <a:p>
            <a:r>
              <a:rPr lang="en-CA" dirty="0"/>
              <a:t>Source: PHAC </a:t>
            </a:r>
            <a:r>
              <a:rPr lang="en-CA" dirty="0">
                <a:hlinkClick r:id="rId2"/>
              </a:rPr>
              <a:t>https://</a:t>
            </a:r>
            <a:r>
              <a:rPr lang="en-CA" dirty="0" smtClean="0">
                <a:hlinkClick r:id="rId2"/>
              </a:rPr>
              <a:t>www.canada.ca/en/public-health/services/diseases/2019-novel-coronavirus-infection.html</a:t>
            </a:r>
            <a:r>
              <a:rPr lang="en-CA" dirty="0" smtClean="0"/>
              <a:t> </a:t>
            </a:r>
            <a:endParaRPr lang="en-CA" dirty="0"/>
          </a:p>
        </p:txBody>
      </p:sp>
      <p:pic>
        <p:nvPicPr>
          <p:cNvPr id="4" name="Content Placeholder 3"/>
          <p:cNvPicPr>
            <a:picLocks noGrp="1" noChangeAspect="1"/>
          </p:cNvPicPr>
          <p:nvPr>
            <p:ph sz="half" idx="2"/>
          </p:nvPr>
        </p:nvPicPr>
        <p:blipFill>
          <a:blip r:embed="rId3"/>
          <a:stretch>
            <a:fillRect/>
          </a:stretch>
        </p:blipFill>
        <p:spPr>
          <a:xfrm>
            <a:off x="5958346" y="1767202"/>
            <a:ext cx="5055643" cy="4541289"/>
          </a:xfrm>
          <a:prstGeom prst="rect">
            <a:avLst/>
          </a:prstGeom>
        </p:spPr>
      </p:pic>
      <p:sp>
        <p:nvSpPr>
          <p:cNvPr id="3" name="Footer Placeholder 2"/>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558668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Saddle Lake – COVID-19 Response</a:t>
            </a:r>
            <a:endParaRPr lang="en-CA"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76327" y="1846263"/>
            <a:ext cx="3298513" cy="439801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96809" y="1846263"/>
            <a:ext cx="3298513" cy="4398018"/>
          </a:xfrm>
        </p:spPr>
      </p:pic>
    </p:spTree>
    <p:extLst>
      <p:ext uri="{BB962C8B-B14F-4D97-AF65-F5344CB8AC3E}">
        <p14:creationId xmlns:p14="http://schemas.microsoft.com/office/powerpoint/2010/main" val="3294852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Response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6024" y="1863725"/>
            <a:ext cx="3298513" cy="439801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77223" y="1863725"/>
            <a:ext cx="3298513" cy="439801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422" y="1863725"/>
            <a:ext cx="3311610" cy="4415480"/>
          </a:xfrm>
          <a:prstGeom prst="rect">
            <a:avLst/>
          </a:prstGeom>
        </p:spPr>
      </p:pic>
    </p:spTree>
    <p:extLst>
      <p:ext uri="{BB962C8B-B14F-4D97-AF65-F5344CB8AC3E}">
        <p14:creationId xmlns:p14="http://schemas.microsoft.com/office/powerpoint/2010/main" val="3112531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Response</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9079" y="1846263"/>
            <a:ext cx="2785706" cy="438978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154773" y="1844525"/>
            <a:ext cx="2751757" cy="4449183"/>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778" y="1865197"/>
            <a:ext cx="2825898" cy="442851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1806" y="1820563"/>
            <a:ext cx="3172727" cy="4472074"/>
          </a:xfrm>
          <a:prstGeom prst="rect">
            <a:avLst/>
          </a:prstGeom>
        </p:spPr>
      </p:pic>
    </p:spTree>
    <p:extLst>
      <p:ext uri="{BB962C8B-B14F-4D97-AF65-F5344CB8AC3E}">
        <p14:creationId xmlns:p14="http://schemas.microsoft.com/office/powerpoint/2010/main" val="2701046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Saddle Lake - COVID-19 Testing Site</a:t>
            </a:r>
            <a:endParaRPr lang="en-CA"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0502" y="1838025"/>
            <a:ext cx="2865120" cy="430740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3590" y="1838025"/>
            <a:ext cx="2838227" cy="430740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695" y="1838024"/>
            <a:ext cx="2712720" cy="430740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6293" y="1847333"/>
            <a:ext cx="3065402" cy="4298092"/>
          </a:xfrm>
          <a:prstGeom prst="rect">
            <a:avLst/>
          </a:prstGeom>
        </p:spPr>
      </p:pic>
    </p:spTree>
    <p:extLst>
      <p:ext uri="{BB962C8B-B14F-4D97-AF65-F5344CB8AC3E}">
        <p14:creationId xmlns:p14="http://schemas.microsoft.com/office/powerpoint/2010/main" val="3950721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Saddle Lake - COVID-19 Testing Site</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21658" y="1912166"/>
            <a:ext cx="2454971" cy="4356829"/>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50712" y="1912165"/>
            <a:ext cx="2454971" cy="4356829"/>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4307" y="1912165"/>
            <a:ext cx="3069110" cy="4355758"/>
          </a:xfrm>
          <a:prstGeom prst="rect">
            <a:avLst/>
          </a:prstGeom>
        </p:spPr>
      </p:pic>
    </p:spTree>
    <p:extLst>
      <p:ext uri="{BB962C8B-B14F-4D97-AF65-F5344CB8AC3E}">
        <p14:creationId xmlns:p14="http://schemas.microsoft.com/office/powerpoint/2010/main" val="1610283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Testing Site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5291" y="1846263"/>
            <a:ext cx="2492419" cy="443096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25771" y="1873220"/>
            <a:ext cx="2477256" cy="4404011"/>
          </a:xfrm>
        </p:spPr>
      </p:pic>
    </p:spTree>
    <p:extLst>
      <p:ext uri="{BB962C8B-B14F-4D97-AF65-F5344CB8AC3E}">
        <p14:creationId xmlns:p14="http://schemas.microsoft.com/office/powerpoint/2010/main" val="2922373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Testing Site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42361" y="1846263"/>
            <a:ext cx="2455349" cy="436506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07236" y="1846263"/>
            <a:ext cx="2510955" cy="4463921"/>
          </a:xfrm>
        </p:spPr>
      </p:pic>
    </p:spTree>
    <p:extLst>
      <p:ext uri="{BB962C8B-B14F-4D97-AF65-F5344CB8AC3E}">
        <p14:creationId xmlns:p14="http://schemas.microsoft.com/office/powerpoint/2010/main" val="1797244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Testing Site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34928" y="1846263"/>
            <a:ext cx="2262782" cy="402272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55409" y="1846263"/>
            <a:ext cx="2262782" cy="4022725"/>
          </a:xfrm>
        </p:spPr>
      </p:pic>
    </p:spTree>
    <p:extLst>
      <p:ext uri="{BB962C8B-B14F-4D97-AF65-F5344CB8AC3E}">
        <p14:creationId xmlns:p14="http://schemas.microsoft.com/office/powerpoint/2010/main" val="3312058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Testing Site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5003" y="1846263"/>
            <a:ext cx="2459983" cy="437330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1397" y="1853198"/>
            <a:ext cx="2459983" cy="437330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7091" y="1846263"/>
            <a:ext cx="2463885" cy="4380240"/>
          </a:xfrm>
          <a:prstGeom prst="rect">
            <a:avLst/>
          </a:prstGeom>
        </p:spPr>
      </p:pic>
    </p:spTree>
    <p:extLst>
      <p:ext uri="{BB962C8B-B14F-4D97-AF65-F5344CB8AC3E}">
        <p14:creationId xmlns:p14="http://schemas.microsoft.com/office/powerpoint/2010/main" val="2629456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Testing Site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72869" y="1854324"/>
            <a:ext cx="2458871" cy="437132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53739" y="1854324"/>
            <a:ext cx="2470563" cy="4392112"/>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304" y="1875110"/>
            <a:ext cx="2458871" cy="4371326"/>
          </a:xfrm>
          <a:prstGeom prst="rect">
            <a:avLst/>
          </a:prstGeom>
        </p:spPr>
      </p:pic>
    </p:spTree>
    <p:extLst>
      <p:ext uri="{BB962C8B-B14F-4D97-AF65-F5344CB8AC3E}">
        <p14:creationId xmlns:p14="http://schemas.microsoft.com/office/powerpoint/2010/main" val="153346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Situation</a:t>
            </a:r>
            <a:endParaRPr lang="en-CA" dirty="0"/>
          </a:p>
        </p:txBody>
      </p:sp>
      <p:sp>
        <p:nvSpPr>
          <p:cNvPr id="3" name="Content Placeholder 2"/>
          <p:cNvSpPr>
            <a:spLocks noGrp="1"/>
          </p:cNvSpPr>
          <p:nvPr>
            <p:ph idx="1"/>
          </p:nvPr>
        </p:nvSpPr>
        <p:spPr/>
        <p:txBody>
          <a:bodyPr/>
          <a:lstStyle/>
          <a:p>
            <a:r>
              <a:rPr lang="en-CA" dirty="0" smtClean="0"/>
              <a:t>Overview of COVID-19 in Alberta (as of April 22, 2020):</a:t>
            </a:r>
            <a:endParaRPr lang="en-CA" dirty="0" smtClean="0">
              <a:solidFill>
                <a:srgbClr val="FF0000"/>
              </a:solidFill>
            </a:endParaRPr>
          </a:p>
          <a:p>
            <a:endParaRPr lang="en-CA" dirty="0" smtClean="0"/>
          </a:p>
          <a:p>
            <a:pPr marL="0" indent="0">
              <a:buNone/>
            </a:pPr>
            <a:endParaRPr lang="en-CA" dirty="0"/>
          </a:p>
        </p:txBody>
      </p:sp>
      <p:sp>
        <p:nvSpPr>
          <p:cNvPr id="5" name="TextBox 4"/>
          <p:cNvSpPr txBox="1"/>
          <p:nvPr/>
        </p:nvSpPr>
        <p:spPr>
          <a:xfrm>
            <a:off x="1595940" y="5964202"/>
            <a:ext cx="10007285" cy="369332"/>
          </a:xfrm>
          <a:prstGeom prst="rect">
            <a:avLst/>
          </a:prstGeom>
          <a:noFill/>
        </p:spPr>
        <p:txBody>
          <a:bodyPr wrap="square" rtlCol="0">
            <a:spAutoFit/>
          </a:bodyPr>
          <a:lstStyle/>
          <a:p>
            <a:r>
              <a:rPr lang="en-CA" dirty="0"/>
              <a:t>Interactive Alberta data can be found at: </a:t>
            </a:r>
            <a:r>
              <a:rPr lang="en-CA" dirty="0">
                <a:hlinkClick r:id="rId2"/>
              </a:rPr>
              <a:t>https://covid19stats.alberta.ca</a:t>
            </a:r>
            <a:r>
              <a:rPr lang="en-CA" dirty="0" smtClean="0">
                <a:hlinkClick r:id="rId2"/>
              </a:rPr>
              <a:t>/</a:t>
            </a:r>
            <a:r>
              <a:rPr lang="en-CA" dirty="0" smtClean="0"/>
              <a:t>  </a:t>
            </a:r>
            <a:endParaRPr lang="en-CA" dirty="0"/>
          </a:p>
        </p:txBody>
      </p:sp>
      <p:pic>
        <p:nvPicPr>
          <p:cNvPr id="4" name="Picture 3"/>
          <p:cNvPicPr>
            <a:picLocks noChangeAspect="1"/>
          </p:cNvPicPr>
          <p:nvPr/>
        </p:nvPicPr>
        <p:blipFill>
          <a:blip r:embed="rId3"/>
          <a:stretch>
            <a:fillRect/>
          </a:stretch>
        </p:blipFill>
        <p:spPr>
          <a:xfrm>
            <a:off x="1341715" y="2125508"/>
            <a:ext cx="8263606" cy="3851960"/>
          </a:xfrm>
          <a:prstGeom prst="rect">
            <a:avLst/>
          </a:prstGeom>
        </p:spPr>
      </p:pic>
      <p:sp>
        <p:nvSpPr>
          <p:cNvPr id="6" name="Footer Placeholder 5"/>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745338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Saddle Lake - COVID-19 Testing Site</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7280" y="1846263"/>
            <a:ext cx="2492419" cy="4430969"/>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0808" y="1846263"/>
            <a:ext cx="2485494" cy="441865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452" y="1858576"/>
            <a:ext cx="3323228" cy="4430970"/>
          </a:xfrm>
          <a:prstGeom prst="rect">
            <a:avLst/>
          </a:prstGeom>
        </p:spPr>
      </p:pic>
    </p:spTree>
    <p:extLst>
      <p:ext uri="{BB962C8B-B14F-4D97-AF65-F5344CB8AC3E}">
        <p14:creationId xmlns:p14="http://schemas.microsoft.com/office/powerpoint/2010/main" val="40550977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Testing Site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5290" y="1850070"/>
            <a:ext cx="2490278" cy="442716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25771" y="1858576"/>
            <a:ext cx="2485493" cy="4418655"/>
          </a:xfrm>
        </p:spPr>
      </p:pic>
    </p:spTree>
    <p:extLst>
      <p:ext uri="{BB962C8B-B14F-4D97-AF65-F5344CB8AC3E}">
        <p14:creationId xmlns:p14="http://schemas.microsoft.com/office/powerpoint/2010/main" val="21788423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Testing Site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19191" y="1806137"/>
            <a:ext cx="2501090" cy="444638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39673" y="1846263"/>
            <a:ext cx="2478518" cy="4406256"/>
          </a:xfrm>
        </p:spPr>
      </p:pic>
    </p:spTree>
    <p:extLst>
      <p:ext uri="{BB962C8B-B14F-4D97-AF65-F5344CB8AC3E}">
        <p14:creationId xmlns:p14="http://schemas.microsoft.com/office/powerpoint/2010/main" val="40133473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Saddle Lake – COVID-19 Response</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46434" y="1846263"/>
            <a:ext cx="3888115" cy="442273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7296" y="1846263"/>
            <a:ext cx="3255085" cy="4348591"/>
          </a:xfrm>
        </p:spPr>
      </p:pic>
    </p:spTree>
    <p:extLst>
      <p:ext uri="{BB962C8B-B14F-4D97-AF65-F5344CB8AC3E}">
        <p14:creationId xmlns:p14="http://schemas.microsoft.com/office/powerpoint/2010/main" val="2515237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fontScale="92500" lnSpcReduction="20000"/>
          </a:bodyPr>
          <a:lstStyle/>
          <a:p>
            <a:r>
              <a:rPr lang="en-CA" dirty="0"/>
              <a:t>Dr. Wadieh Yacoub, Senior Medical Officer of Health</a:t>
            </a:r>
          </a:p>
          <a:p>
            <a:r>
              <a:rPr lang="en-CA" dirty="0" smtClean="0"/>
              <a:t>Dr. Chris Sarin, Deputy Medical Officer of Health</a:t>
            </a:r>
          </a:p>
          <a:p>
            <a:r>
              <a:rPr lang="en-CA" dirty="0" smtClean="0"/>
              <a:t>Dr. </a:t>
            </a:r>
            <a:r>
              <a:rPr lang="en-CA" dirty="0"/>
              <a:t>Stephen Hodgins, School of Public Health University of </a:t>
            </a:r>
            <a:r>
              <a:rPr lang="en-CA" dirty="0" smtClean="0"/>
              <a:t>Alberta</a:t>
            </a:r>
          </a:p>
          <a:p>
            <a:r>
              <a:rPr lang="en-CA" dirty="0" smtClean="0"/>
              <a:t>Christina Cardinal, CDC Nurse Manager</a:t>
            </a:r>
          </a:p>
          <a:p>
            <a:r>
              <a:rPr lang="en-CA" dirty="0" smtClean="0"/>
              <a:t>Andrea Warman, TB </a:t>
            </a:r>
            <a:r>
              <a:rPr lang="en-CA" dirty="0"/>
              <a:t>Program </a:t>
            </a:r>
            <a:r>
              <a:rPr lang="en-CA" dirty="0" smtClean="0"/>
              <a:t>coordinator </a:t>
            </a:r>
          </a:p>
          <a:p>
            <a:r>
              <a:rPr lang="en-CA" dirty="0" smtClean="0"/>
              <a:t>Brent Whittal, </a:t>
            </a:r>
            <a:r>
              <a:rPr lang="en-CA" smtClean="0"/>
              <a:t>CDC Nurse</a:t>
            </a:r>
            <a:endParaRPr lang="en-CA" dirty="0" smtClean="0"/>
          </a:p>
          <a:p>
            <a:r>
              <a:rPr lang="en-CA" dirty="0" smtClean="0"/>
              <a:t>Dr. Nicole Cardinal – Saddle Lake Health Centre</a:t>
            </a:r>
          </a:p>
          <a:p>
            <a:r>
              <a:rPr lang="en-CA" dirty="0" smtClean="0"/>
              <a:t>Troy Tilley, NIC – Saddle Lake Health Centre</a:t>
            </a:r>
          </a:p>
          <a:p>
            <a:r>
              <a:rPr lang="en-CA" dirty="0" smtClean="0"/>
              <a:t>Tamara Large, LPN – Saddle Lake Health Centre</a:t>
            </a:r>
          </a:p>
          <a:p>
            <a:r>
              <a:rPr lang="en-CA" dirty="0" smtClean="0"/>
              <a:t>TSAG Telehealth Team (Michelle Hoeber, Brooke Hames and team)</a:t>
            </a:r>
          </a:p>
          <a:p>
            <a:endParaRPr lang="en-CA" dirty="0"/>
          </a:p>
          <a:p>
            <a:endParaRPr lang="en-CA" dirty="0" smtClean="0"/>
          </a:p>
          <a:p>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662197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Questions?</a:t>
            </a:r>
            <a:endParaRPr lang="en-CA" dirty="0"/>
          </a:p>
        </p:txBody>
      </p:sp>
      <p:sp>
        <p:nvSpPr>
          <p:cNvPr id="5" name="Subtitle 4"/>
          <p:cNvSpPr>
            <a:spLocks noGrp="1"/>
          </p:cNvSpPr>
          <p:nvPr>
            <p:ph type="subTitle" idx="1"/>
          </p:nvPr>
        </p:nvSpPr>
        <p:spPr/>
        <p:txBody>
          <a:bodyPr/>
          <a:lstStyle/>
          <a:p>
            <a:r>
              <a:rPr lang="en-CA" dirty="0" smtClean="0"/>
              <a:t>VCHELP@FNTN.CA</a:t>
            </a:r>
            <a:endParaRPr lang="en-CA" dirty="0"/>
          </a:p>
        </p:txBody>
      </p:sp>
      <p:sp>
        <p:nvSpPr>
          <p:cNvPr id="2" name="Footer Placeholder 1"/>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287562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Current Situation</a:t>
            </a:r>
            <a:endParaRPr lang="en-CA" dirty="0"/>
          </a:p>
        </p:txBody>
      </p:sp>
      <p:sp>
        <p:nvSpPr>
          <p:cNvPr id="3" name="Content Placeholder 2"/>
          <p:cNvSpPr>
            <a:spLocks noGrp="1"/>
          </p:cNvSpPr>
          <p:nvPr>
            <p:ph idx="1"/>
          </p:nvPr>
        </p:nvSpPr>
        <p:spPr>
          <a:xfrm>
            <a:off x="838200" y="1445098"/>
            <a:ext cx="10515600" cy="4351338"/>
          </a:xfrm>
        </p:spPr>
        <p:txBody>
          <a:bodyPr/>
          <a:lstStyle/>
          <a:p>
            <a:endParaRPr lang="en-CA" dirty="0" smtClean="0"/>
          </a:p>
          <a:p>
            <a:r>
              <a:rPr lang="en-CA" sz="2400" dirty="0" smtClean="0"/>
              <a:t>The numbers across Alberta as of </a:t>
            </a:r>
            <a:r>
              <a:rPr lang="en-CA" sz="2400" dirty="0" smtClean="0">
                <a:solidFill>
                  <a:schemeClr val="tx1"/>
                </a:solidFill>
              </a:rPr>
              <a:t>April 22, 2020</a:t>
            </a:r>
            <a:r>
              <a:rPr lang="en-CA" sz="2400" dirty="0" smtClean="0"/>
              <a:t>:</a:t>
            </a:r>
            <a:endParaRPr lang="en-CA" dirty="0" smtClean="0"/>
          </a:p>
          <a:p>
            <a:pPr marL="457200" lvl="1" indent="0">
              <a:buNone/>
            </a:pPr>
            <a:endParaRPr lang="en-CA" dirty="0"/>
          </a:p>
          <a:p>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496809658"/>
              </p:ext>
            </p:extLst>
          </p:nvPr>
        </p:nvGraphicFramePr>
        <p:xfrm>
          <a:off x="1027990" y="2334271"/>
          <a:ext cx="8808909" cy="3839346"/>
        </p:xfrm>
        <a:graphic>
          <a:graphicData uri="http://schemas.openxmlformats.org/drawingml/2006/table">
            <a:tbl>
              <a:tblPr firstRow="1" bandRow="1">
                <a:tableStyleId>{5C22544A-7EE6-4342-B048-85BDC9FD1C3A}</a:tableStyleId>
              </a:tblPr>
              <a:tblGrid>
                <a:gridCol w="2936303">
                  <a:extLst>
                    <a:ext uri="{9D8B030D-6E8A-4147-A177-3AD203B41FA5}">
                      <a16:colId xmlns:a16="http://schemas.microsoft.com/office/drawing/2014/main" val="2640708631"/>
                    </a:ext>
                  </a:extLst>
                </a:gridCol>
                <a:gridCol w="2936303">
                  <a:extLst>
                    <a:ext uri="{9D8B030D-6E8A-4147-A177-3AD203B41FA5}">
                      <a16:colId xmlns:a16="http://schemas.microsoft.com/office/drawing/2014/main" val="3778799411"/>
                    </a:ext>
                  </a:extLst>
                </a:gridCol>
                <a:gridCol w="2936303">
                  <a:extLst>
                    <a:ext uri="{9D8B030D-6E8A-4147-A177-3AD203B41FA5}">
                      <a16:colId xmlns:a16="http://schemas.microsoft.com/office/drawing/2014/main" val="1264400313"/>
                    </a:ext>
                  </a:extLst>
                </a:gridCol>
              </a:tblGrid>
              <a:tr h="426594">
                <a:tc>
                  <a:txBody>
                    <a:bodyPr/>
                    <a:lstStyle/>
                    <a:p>
                      <a:r>
                        <a:rPr lang="en-CA" dirty="0" smtClean="0"/>
                        <a:t>Location</a:t>
                      </a:r>
                      <a:endParaRPr lang="en-CA" dirty="0"/>
                    </a:p>
                  </a:txBody>
                  <a:tcPr/>
                </a:tc>
                <a:tc>
                  <a:txBody>
                    <a:bodyPr/>
                    <a:lstStyle/>
                    <a:p>
                      <a:pPr algn="ctr"/>
                      <a:r>
                        <a:rPr lang="en-CA" dirty="0" smtClean="0"/>
                        <a:t>Total Confirmed Cases</a:t>
                      </a:r>
                      <a:endParaRPr lang="en-CA" dirty="0"/>
                    </a:p>
                  </a:txBody>
                  <a:tcPr/>
                </a:tc>
                <a:tc>
                  <a:txBody>
                    <a:bodyPr/>
                    <a:lstStyle/>
                    <a:p>
                      <a:pPr algn="ctr"/>
                      <a:r>
                        <a:rPr lang="en-CA" dirty="0" smtClean="0"/>
                        <a:t>Deaths</a:t>
                      </a:r>
                      <a:endParaRPr lang="en-CA" dirty="0"/>
                    </a:p>
                  </a:txBody>
                  <a:tcPr/>
                </a:tc>
                <a:extLst>
                  <a:ext uri="{0D108BD9-81ED-4DB2-BD59-A6C34878D82A}">
                    <a16:rowId xmlns:a16="http://schemas.microsoft.com/office/drawing/2014/main" val="3553978276"/>
                  </a:ext>
                </a:extLst>
              </a:tr>
              <a:tr h="426594">
                <a:tc>
                  <a:txBody>
                    <a:bodyPr/>
                    <a:lstStyle/>
                    <a:p>
                      <a:r>
                        <a:rPr lang="en-CA" dirty="0" smtClean="0"/>
                        <a:t>Calgary Zone</a:t>
                      </a:r>
                      <a:endParaRPr lang="en-CA" dirty="0"/>
                    </a:p>
                  </a:txBody>
                  <a:tcPr/>
                </a:tc>
                <a:tc>
                  <a:txBody>
                    <a:bodyPr/>
                    <a:lstStyle/>
                    <a:p>
                      <a:r>
                        <a:rPr lang="en-CA" dirty="0" smtClean="0"/>
                        <a:t>2 396</a:t>
                      </a:r>
                      <a:endParaRPr lang="en-CA" dirty="0"/>
                    </a:p>
                  </a:txBody>
                  <a:tcPr/>
                </a:tc>
                <a:tc>
                  <a:txBody>
                    <a:bodyPr/>
                    <a:lstStyle/>
                    <a:p>
                      <a:r>
                        <a:rPr lang="en-CA" dirty="0" smtClean="0"/>
                        <a:t>42</a:t>
                      </a:r>
                      <a:endParaRPr lang="en-CA" dirty="0"/>
                    </a:p>
                  </a:txBody>
                  <a:tcPr/>
                </a:tc>
                <a:extLst>
                  <a:ext uri="{0D108BD9-81ED-4DB2-BD59-A6C34878D82A}">
                    <a16:rowId xmlns:a16="http://schemas.microsoft.com/office/drawing/2014/main" val="3233042524"/>
                  </a:ext>
                </a:extLst>
              </a:tr>
              <a:tr h="426594">
                <a:tc>
                  <a:txBody>
                    <a:bodyPr/>
                    <a:lstStyle/>
                    <a:p>
                      <a:r>
                        <a:rPr lang="en-CA" dirty="0" smtClean="0"/>
                        <a:t>Edmonton Zone</a:t>
                      </a:r>
                      <a:endParaRPr lang="en-CA" dirty="0"/>
                    </a:p>
                  </a:txBody>
                  <a:tcPr/>
                </a:tc>
                <a:tc>
                  <a:txBody>
                    <a:bodyPr/>
                    <a:lstStyle/>
                    <a:p>
                      <a:r>
                        <a:rPr lang="en-CA" dirty="0" smtClean="0"/>
                        <a:t>451</a:t>
                      </a:r>
                      <a:endParaRPr lang="en-CA" dirty="0"/>
                    </a:p>
                  </a:txBody>
                  <a:tcPr/>
                </a:tc>
                <a:tc>
                  <a:txBody>
                    <a:bodyPr/>
                    <a:lstStyle/>
                    <a:p>
                      <a:r>
                        <a:rPr lang="en-CA" dirty="0" smtClean="0"/>
                        <a:t>9</a:t>
                      </a:r>
                      <a:endParaRPr lang="en-CA" dirty="0"/>
                    </a:p>
                  </a:txBody>
                  <a:tcPr/>
                </a:tc>
                <a:extLst>
                  <a:ext uri="{0D108BD9-81ED-4DB2-BD59-A6C34878D82A}">
                    <a16:rowId xmlns:a16="http://schemas.microsoft.com/office/drawing/2014/main" val="2781158997"/>
                  </a:ext>
                </a:extLst>
              </a:tr>
              <a:tr h="426594">
                <a:tc>
                  <a:txBody>
                    <a:bodyPr/>
                    <a:lstStyle/>
                    <a:p>
                      <a:r>
                        <a:rPr lang="en-CA" dirty="0" smtClean="0"/>
                        <a:t>South Zone</a:t>
                      </a:r>
                      <a:endParaRPr lang="en-CA" dirty="0"/>
                    </a:p>
                  </a:txBody>
                  <a:tcPr/>
                </a:tc>
                <a:tc>
                  <a:txBody>
                    <a:bodyPr/>
                    <a:lstStyle/>
                    <a:p>
                      <a:r>
                        <a:rPr lang="en-CA" dirty="0" smtClean="0"/>
                        <a:t>303</a:t>
                      </a:r>
                      <a:endParaRPr lang="en-CA" dirty="0"/>
                    </a:p>
                  </a:txBody>
                  <a:tcPr/>
                </a:tc>
                <a:tc>
                  <a:txBody>
                    <a:bodyPr/>
                    <a:lstStyle/>
                    <a:p>
                      <a:r>
                        <a:rPr lang="en-CA" dirty="0" smtClean="0"/>
                        <a:t>0</a:t>
                      </a:r>
                      <a:endParaRPr lang="en-CA" dirty="0"/>
                    </a:p>
                  </a:txBody>
                  <a:tcPr/>
                </a:tc>
                <a:extLst>
                  <a:ext uri="{0D108BD9-81ED-4DB2-BD59-A6C34878D82A}">
                    <a16:rowId xmlns:a16="http://schemas.microsoft.com/office/drawing/2014/main" val="2850714345"/>
                  </a:ext>
                </a:extLst>
              </a:tr>
              <a:tr h="426594">
                <a:tc>
                  <a:txBody>
                    <a:bodyPr/>
                    <a:lstStyle/>
                    <a:p>
                      <a:r>
                        <a:rPr lang="en-CA" baseline="0" dirty="0" smtClean="0"/>
                        <a:t>North Zone</a:t>
                      </a:r>
                      <a:endParaRPr lang="en-CA" dirty="0"/>
                    </a:p>
                  </a:txBody>
                  <a:tcPr/>
                </a:tc>
                <a:tc>
                  <a:txBody>
                    <a:bodyPr/>
                    <a:lstStyle/>
                    <a:p>
                      <a:r>
                        <a:rPr lang="en-CA" smtClean="0"/>
                        <a:t>150</a:t>
                      </a:r>
                      <a:endParaRPr lang="en-CA" dirty="0"/>
                    </a:p>
                  </a:txBody>
                  <a:tcPr/>
                </a:tc>
                <a:tc>
                  <a:txBody>
                    <a:bodyPr/>
                    <a:lstStyle/>
                    <a:p>
                      <a:r>
                        <a:rPr lang="en-CA" dirty="0" smtClean="0"/>
                        <a:t>14</a:t>
                      </a:r>
                      <a:endParaRPr lang="en-CA" dirty="0"/>
                    </a:p>
                  </a:txBody>
                  <a:tcPr/>
                </a:tc>
                <a:extLst>
                  <a:ext uri="{0D108BD9-81ED-4DB2-BD59-A6C34878D82A}">
                    <a16:rowId xmlns:a16="http://schemas.microsoft.com/office/drawing/2014/main" val="1140248414"/>
                  </a:ext>
                </a:extLst>
              </a:tr>
              <a:tr h="426594">
                <a:tc>
                  <a:txBody>
                    <a:bodyPr/>
                    <a:lstStyle/>
                    <a:p>
                      <a:r>
                        <a:rPr lang="en-CA" dirty="0" smtClean="0"/>
                        <a:t>Central Zone</a:t>
                      </a:r>
                      <a:endParaRPr lang="en-CA" dirty="0"/>
                    </a:p>
                  </a:txBody>
                  <a:tcPr/>
                </a:tc>
                <a:tc>
                  <a:txBody>
                    <a:bodyPr/>
                    <a:lstStyle/>
                    <a:p>
                      <a:r>
                        <a:rPr lang="en-CA" dirty="0" smtClean="0"/>
                        <a:t>79</a:t>
                      </a:r>
                      <a:endParaRPr lang="en-CA" dirty="0"/>
                    </a:p>
                  </a:txBody>
                  <a:tcPr/>
                </a:tc>
                <a:tc>
                  <a:txBody>
                    <a:bodyPr/>
                    <a:lstStyle/>
                    <a:p>
                      <a:r>
                        <a:rPr lang="en-CA" smtClean="0"/>
                        <a:t>1</a:t>
                      </a:r>
                      <a:endParaRPr lang="en-CA" dirty="0"/>
                    </a:p>
                  </a:txBody>
                  <a:tcPr/>
                </a:tc>
                <a:extLst>
                  <a:ext uri="{0D108BD9-81ED-4DB2-BD59-A6C34878D82A}">
                    <a16:rowId xmlns:a16="http://schemas.microsoft.com/office/drawing/2014/main" val="1159942903"/>
                  </a:ext>
                </a:extLst>
              </a:tr>
              <a:tr h="426594">
                <a:tc>
                  <a:txBody>
                    <a:bodyPr/>
                    <a:lstStyle/>
                    <a:p>
                      <a:r>
                        <a:rPr lang="en-CA" dirty="0" smtClean="0"/>
                        <a:t>First Nation Communities</a:t>
                      </a:r>
                      <a:endParaRPr lang="en-CA" dirty="0"/>
                    </a:p>
                  </a:txBody>
                  <a:tcPr/>
                </a:tc>
                <a:tc>
                  <a:txBody>
                    <a:bodyPr/>
                    <a:lstStyle/>
                    <a:p>
                      <a:r>
                        <a:rPr lang="en-CA" dirty="0" smtClean="0"/>
                        <a:t>1</a:t>
                      </a:r>
                      <a:endParaRPr lang="en-CA" dirty="0"/>
                    </a:p>
                  </a:txBody>
                  <a:tcPr/>
                </a:tc>
                <a:tc>
                  <a:txBody>
                    <a:bodyPr/>
                    <a:lstStyle/>
                    <a:p>
                      <a:r>
                        <a:rPr lang="en-CA" dirty="0" smtClean="0"/>
                        <a:t>0</a:t>
                      </a:r>
                      <a:endParaRPr lang="en-CA" dirty="0"/>
                    </a:p>
                  </a:txBody>
                  <a:tcPr/>
                </a:tc>
                <a:extLst>
                  <a:ext uri="{0D108BD9-81ED-4DB2-BD59-A6C34878D82A}">
                    <a16:rowId xmlns:a16="http://schemas.microsoft.com/office/drawing/2014/main" val="3211014804"/>
                  </a:ext>
                </a:extLst>
              </a:tr>
              <a:tr h="426594">
                <a:tc>
                  <a:txBody>
                    <a:bodyPr/>
                    <a:lstStyle/>
                    <a:p>
                      <a:r>
                        <a:rPr lang="en-CA" dirty="0" smtClean="0"/>
                        <a:t>Unknown</a:t>
                      </a:r>
                      <a:endParaRPr lang="en-CA" dirty="0"/>
                    </a:p>
                  </a:txBody>
                  <a:tcPr>
                    <a:lnB w="12700" cap="flat" cmpd="sng" algn="ctr">
                      <a:solidFill>
                        <a:schemeClr val="tx1"/>
                      </a:solidFill>
                      <a:prstDash val="solid"/>
                      <a:round/>
                      <a:headEnd type="none" w="med" len="med"/>
                      <a:tailEnd type="none" w="med" len="med"/>
                    </a:lnB>
                  </a:tcPr>
                </a:tc>
                <a:tc>
                  <a:txBody>
                    <a:bodyPr/>
                    <a:lstStyle/>
                    <a:p>
                      <a:r>
                        <a:rPr lang="en-CA" dirty="0" smtClean="0"/>
                        <a:t>20</a:t>
                      </a:r>
                      <a:endParaRPr lang="en-CA" dirty="0"/>
                    </a:p>
                  </a:txBody>
                  <a:tcPr>
                    <a:lnB w="12700" cap="flat" cmpd="sng" algn="ctr">
                      <a:solidFill>
                        <a:schemeClr val="tx1"/>
                      </a:solidFill>
                      <a:prstDash val="solid"/>
                      <a:round/>
                      <a:headEnd type="none" w="med" len="med"/>
                      <a:tailEnd type="none" w="med" len="med"/>
                    </a:lnB>
                  </a:tcPr>
                </a:tc>
                <a:tc>
                  <a:txBody>
                    <a:bodyPr/>
                    <a:lstStyle/>
                    <a:p>
                      <a:r>
                        <a:rPr lang="en-CA" dirty="0" smtClean="0"/>
                        <a:t>0</a:t>
                      </a:r>
                      <a:endParaRPr lang="en-CA"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004785"/>
                  </a:ext>
                </a:extLst>
              </a:tr>
              <a:tr h="426594">
                <a:tc>
                  <a:txBody>
                    <a:bodyPr/>
                    <a:lstStyle/>
                    <a:p>
                      <a:r>
                        <a:rPr lang="en-CA" b="1" dirty="0" smtClean="0"/>
                        <a:t>TOTAL</a:t>
                      </a:r>
                      <a:endParaRPr lang="en-CA" b="1" dirty="0"/>
                    </a:p>
                  </a:txBody>
                  <a:tcP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r>
                        <a:rPr lang="en-CA" dirty="0" smtClean="0"/>
                        <a:t>3 401   (1 310 Recovered)</a:t>
                      </a:r>
                      <a:endParaRPr lang="en-CA" dirty="0"/>
                    </a:p>
                  </a:txBody>
                  <a:tcPr>
                    <a:lnT w="12700" cap="flat" cmpd="sng" algn="ctr">
                      <a:solidFill>
                        <a:schemeClr val="tx1"/>
                      </a:solidFill>
                      <a:prstDash val="solid"/>
                      <a:round/>
                      <a:headEnd type="none" w="med" len="med"/>
                      <a:tailEnd type="none" w="med" len="med"/>
                    </a:lnT>
                    <a:solidFill>
                      <a:schemeClr val="tx2">
                        <a:lumMod val="20000"/>
                        <a:lumOff val="80000"/>
                      </a:schemeClr>
                    </a:solidFill>
                  </a:tcPr>
                </a:tc>
                <a:tc>
                  <a:txBody>
                    <a:bodyPr/>
                    <a:lstStyle/>
                    <a:p>
                      <a:r>
                        <a:rPr lang="en-CA" dirty="0" smtClean="0"/>
                        <a:t>66</a:t>
                      </a:r>
                      <a:endParaRPr lang="en-CA" dirty="0"/>
                    </a:p>
                  </a:txBody>
                  <a:tcP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973672099"/>
                  </a:ext>
                </a:extLst>
              </a:tr>
            </a:tbl>
          </a:graphicData>
        </a:graphic>
      </p:graphicFrame>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3735443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 Testing</a:t>
            </a:r>
            <a:endParaRPr lang="en-CA" dirty="0"/>
          </a:p>
        </p:txBody>
      </p:sp>
      <p:sp>
        <p:nvSpPr>
          <p:cNvPr id="3" name="Content Placeholder 2"/>
          <p:cNvSpPr>
            <a:spLocks noGrp="1"/>
          </p:cNvSpPr>
          <p:nvPr>
            <p:ph idx="1"/>
          </p:nvPr>
        </p:nvSpPr>
        <p:spPr/>
        <p:txBody>
          <a:bodyPr/>
          <a:lstStyle/>
          <a:p>
            <a:r>
              <a:rPr lang="en-CA" sz="2400" dirty="0"/>
              <a:t>Alberta has expanded access to laboratory tests to better trace the spread of COVID-19.</a:t>
            </a:r>
          </a:p>
          <a:p>
            <a:r>
              <a:rPr lang="en-CA" sz="2400" dirty="0"/>
              <a:t>Testing is </a:t>
            </a:r>
            <a:r>
              <a:rPr lang="en-CA" sz="2400" dirty="0" smtClean="0"/>
              <a:t>to </a:t>
            </a:r>
            <a:r>
              <a:rPr lang="en-CA" sz="2400" b="1" dirty="0"/>
              <a:t>any person exhibiting symptoms of COVID-19 </a:t>
            </a:r>
            <a:r>
              <a:rPr lang="en-CA" sz="2400" dirty="0"/>
              <a:t>including cough, fever, shortness of breath, runny nose or sore throat.</a:t>
            </a:r>
          </a:p>
          <a:p>
            <a:r>
              <a:rPr lang="en-CA" sz="2400" dirty="0"/>
              <a:t>To determine if you need to be tested and next steps, complete the</a:t>
            </a:r>
            <a:r>
              <a:rPr lang="en-CA" sz="2400" dirty="0" smtClean="0"/>
              <a:t>:</a:t>
            </a:r>
          </a:p>
          <a:p>
            <a:pPr lvl="1"/>
            <a:r>
              <a:rPr lang="en-CA" sz="2000" dirty="0" smtClean="0"/>
              <a:t>AHS Online COVID-19 Assessment, or</a:t>
            </a:r>
          </a:p>
          <a:p>
            <a:pPr lvl="2"/>
            <a:r>
              <a:rPr lang="en-CA" sz="1600" dirty="0">
                <a:hlinkClick r:id="rId3"/>
              </a:rPr>
              <a:t>https://</a:t>
            </a:r>
            <a:r>
              <a:rPr lang="en-CA" sz="1600" dirty="0" smtClean="0">
                <a:hlinkClick r:id="rId3"/>
              </a:rPr>
              <a:t>myhealth.alberta.ca/Journey/COVID-19/Pages/COVID-Self-Assessment.aspx</a:t>
            </a:r>
            <a:r>
              <a:rPr lang="en-CA" sz="1600" dirty="0" smtClean="0"/>
              <a:t> </a:t>
            </a:r>
          </a:p>
          <a:p>
            <a:pPr lvl="1"/>
            <a:r>
              <a:rPr lang="en-CA" sz="2000" dirty="0" smtClean="0"/>
              <a:t>AHS Online Assessment for Healthcare and Shelter Workers, Enforcement Personnel and First Responders.</a:t>
            </a:r>
          </a:p>
          <a:p>
            <a:pPr lvl="2"/>
            <a:r>
              <a:rPr lang="en-CA" sz="1600" dirty="0">
                <a:hlinkClick r:id="rId4"/>
              </a:rPr>
              <a:t>https://</a:t>
            </a:r>
            <a:r>
              <a:rPr lang="en-CA" sz="1600" dirty="0" smtClean="0">
                <a:hlinkClick r:id="rId4"/>
              </a:rPr>
              <a:t>myhealth.alberta.ca/Journey/COVID-19/Pages/HWAssessLanding.aspx</a:t>
            </a:r>
            <a:r>
              <a:rPr lang="en-CA" sz="1600" dirty="0" smtClean="0"/>
              <a:t> </a:t>
            </a:r>
          </a:p>
          <a:p>
            <a:pPr lvl="1"/>
            <a:endParaRPr lang="en-CA" dirty="0"/>
          </a:p>
        </p:txBody>
      </p:sp>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89598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COVID-19 Testing</a:t>
            </a:r>
            <a:endParaRPr lang="en-CA" dirty="0"/>
          </a:p>
        </p:txBody>
      </p:sp>
      <p:sp>
        <p:nvSpPr>
          <p:cNvPr id="3" name="Content Placeholder 2"/>
          <p:cNvSpPr>
            <a:spLocks noGrp="1"/>
          </p:cNvSpPr>
          <p:nvPr>
            <p:ph sz="half" idx="1"/>
          </p:nvPr>
        </p:nvSpPr>
        <p:spPr/>
        <p:txBody>
          <a:bodyPr>
            <a:normAutofit/>
          </a:bodyPr>
          <a:lstStyle/>
          <a:p>
            <a:r>
              <a:rPr lang="en-CA" sz="2400" dirty="0" smtClean="0"/>
              <a:t>As of April 22, 108 521 people have been tested in Alberta.</a:t>
            </a:r>
          </a:p>
          <a:p>
            <a:r>
              <a:rPr lang="en-CA" sz="2400" dirty="0" smtClean="0"/>
              <a:t>Calgary Zone has completed 44% of the tests.</a:t>
            </a:r>
          </a:p>
          <a:p>
            <a:r>
              <a:rPr lang="en-CA" sz="2400" dirty="0" smtClean="0"/>
              <a:t>Trend has been increasing for the percentage of positive tests.</a:t>
            </a:r>
          </a:p>
          <a:p>
            <a:r>
              <a:rPr lang="en-CA" sz="2400" dirty="0" smtClean="0"/>
              <a:t>Increased testing due to a number of outbreaks, including reported outbreaks in health facilities, as well as outbreaks associated with gatherings.</a:t>
            </a:r>
            <a:endParaRPr lang="en-CA" sz="2400" dirty="0"/>
          </a:p>
        </p:txBody>
      </p:sp>
      <p:pic>
        <p:nvPicPr>
          <p:cNvPr id="6" name="Content Placeholder 5"/>
          <p:cNvPicPr>
            <a:picLocks noGrp="1" noChangeAspect="1"/>
          </p:cNvPicPr>
          <p:nvPr>
            <p:ph sz="half" idx="2"/>
          </p:nvPr>
        </p:nvPicPr>
        <p:blipFill>
          <a:blip r:embed="rId3"/>
          <a:stretch>
            <a:fillRect/>
          </a:stretch>
        </p:blipFill>
        <p:spPr>
          <a:xfrm>
            <a:off x="6218237" y="2051222"/>
            <a:ext cx="5817105" cy="3817872"/>
          </a:xfrm>
          <a:prstGeom prst="rect">
            <a:avLst/>
          </a:prstGeom>
        </p:spPr>
      </p:pic>
      <p:sp>
        <p:nvSpPr>
          <p:cNvPr id="4" name="Footer Placeholder 3"/>
          <p:cNvSpPr>
            <a:spLocks noGrp="1"/>
          </p:cNvSpPr>
          <p:nvPr>
            <p:ph type="ftr" sz="quarter" idx="11"/>
          </p:nvPr>
        </p:nvSpPr>
        <p:spPr/>
        <p:txBody>
          <a:bodyPr/>
          <a:lstStyle/>
          <a:p>
            <a:r>
              <a:rPr lang="en-CA" sz="2400" dirty="0" smtClean="0"/>
              <a:t>VChelp@FNTN.ca</a:t>
            </a:r>
            <a:endParaRPr lang="en-CA" sz="2400" dirty="0"/>
          </a:p>
        </p:txBody>
      </p:sp>
    </p:spTree>
    <p:extLst>
      <p:ext uri="{BB962C8B-B14F-4D97-AF65-F5344CB8AC3E}">
        <p14:creationId xmlns:p14="http://schemas.microsoft.com/office/powerpoint/2010/main" val="172904150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206645742F2F439F0DA6413ABFC5B5" ma:contentTypeVersion="2" ma:contentTypeDescription="Create a new document." ma:contentTypeScope="" ma:versionID="1507a935119dd86313c8ee1cec319072">
  <xsd:schema xmlns:xsd="http://www.w3.org/2001/XMLSchema" xmlns:xs="http://www.w3.org/2001/XMLSchema" xmlns:p="http://schemas.microsoft.com/office/2006/metadata/properties" xmlns:ns2="cc4073a0-1400-4a44-8444-9173ac859f8a" xmlns:ns3="52439459-d5df-4f6e-983d-9d5e1a97172d" targetNamespace="http://schemas.microsoft.com/office/2006/metadata/properties" ma:root="true" ma:fieldsID="4f5f5b90ba24420bf8ffd4df8753fed3" ns2:_="" ns3:_="">
    <xsd:import namespace="cc4073a0-1400-4a44-8444-9173ac859f8a"/>
    <xsd:import namespace="52439459-d5df-4f6e-983d-9d5e1a97172d"/>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73a0-1400-4a44-8444-9173ac859f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2439459-d5df-4f6e-983d-9d5e1a97172d" elementFormDefault="qualified">
    <xsd:import namespace="http://schemas.microsoft.com/office/2006/documentManagement/types"/>
    <xsd:import namespace="http://schemas.microsoft.com/office/infopath/2007/PartnerControls"/>
    <xsd:element name="Document_x0020_Type" ma:index="11" nillable="true" ma:displayName="Document Type" ma:format="Dropdown" ma:internalName="Document_x0020_Type">
      <xsd:simpleType>
        <xsd:restriction base="dms:Choice">
          <xsd:enumeration value="Information Pamphlet"/>
          <xsd:enumeration value="Poster"/>
          <xsd:enumeration value="Inspection Checklist"/>
          <xsd:enumeration value="EPHO Reference Materi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Type xmlns="52439459-d5df-4f6e-983d-9d5e1a97172d" xsi:nil="true"/>
    <_dlc_DocId xmlns="cc4073a0-1400-4a44-8444-9173ac859f8a">VT2JJJMDC7ZV-2051657803-13</_dlc_DocId>
    <_dlc_DocIdUrl xmlns="cc4073a0-1400-4a44-8444-9173ac859f8a">
      <Url>https://graceland.fnih.supernet.net/eho/_layouts/15/DocIdRedir.aspx?ID=VT2JJJMDC7ZV-2051657803-13</Url>
      <Description>VT2JJJMDC7ZV-2051657803-13</Description>
    </_dlc_DocIdUrl>
  </documentManagement>
</p:properties>
</file>

<file path=customXml/itemProps1.xml><?xml version="1.0" encoding="utf-8"?>
<ds:datastoreItem xmlns:ds="http://schemas.openxmlformats.org/officeDocument/2006/customXml" ds:itemID="{927556D8-9CB1-4F4D-B817-1FC6EB8516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073a0-1400-4a44-8444-9173ac859f8a"/>
    <ds:schemaRef ds:uri="52439459-d5df-4f6e-983d-9d5e1a971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09DBD0-2FA2-42D4-B7FA-C79A0DAED7A7}">
  <ds:schemaRefs>
    <ds:schemaRef ds:uri="http://schemas.microsoft.com/sharepoint/events"/>
  </ds:schemaRefs>
</ds:datastoreItem>
</file>

<file path=customXml/itemProps3.xml><?xml version="1.0" encoding="utf-8"?>
<ds:datastoreItem xmlns:ds="http://schemas.openxmlformats.org/officeDocument/2006/customXml" ds:itemID="{811BAC0A-B56A-4511-9B5C-4EECD2B9A6AD}">
  <ds:schemaRefs>
    <ds:schemaRef ds:uri="http://schemas.microsoft.com/sharepoint/v3/contenttype/forms"/>
  </ds:schemaRefs>
</ds:datastoreItem>
</file>

<file path=customXml/itemProps4.xml><?xml version="1.0" encoding="utf-8"?>
<ds:datastoreItem xmlns:ds="http://schemas.openxmlformats.org/officeDocument/2006/customXml" ds:itemID="{4DD9CFBD-C2D9-4A71-A28D-9332A06C1EC7}">
  <ds:schemaRefs>
    <ds:schemaRef ds:uri="http://schemas.openxmlformats.org/package/2006/metadata/core-properties"/>
    <ds:schemaRef ds:uri="http://purl.org/dc/terms/"/>
    <ds:schemaRef ds:uri="52439459-d5df-4f6e-983d-9d5e1a97172d"/>
    <ds:schemaRef ds:uri="http://schemas.microsoft.com/office/2006/documentManagement/types"/>
    <ds:schemaRef ds:uri="cc4073a0-1400-4a44-8444-9173ac859f8a"/>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2767</TotalTime>
  <Words>3001</Words>
  <Application>Microsoft Office PowerPoint</Application>
  <PresentationFormat>Widescreen</PresentationFormat>
  <Paragraphs>358</Paragraphs>
  <Slides>65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Comic Sans MS</vt:lpstr>
      <vt:lpstr>Retrospect</vt:lpstr>
      <vt:lpstr>COVID-19 MOH Update</vt:lpstr>
      <vt:lpstr>Outline</vt:lpstr>
      <vt:lpstr>MOH Update </vt:lpstr>
      <vt:lpstr>Current Situation</vt:lpstr>
      <vt:lpstr>Current Situation</vt:lpstr>
      <vt:lpstr>Current Situation</vt:lpstr>
      <vt:lpstr>Current Situation</vt:lpstr>
      <vt:lpstr>COVID-19 Testing</vt:lpstr>
      <vt:lpstr>COVID-19 Testing</vt:lpstr>
      <vt:lpstr>COVID-19 Testing Data: First Nations Communities in Alberta (as of April 21)</vt:lpstr>
      <vt:lpstr>Mass Gatherings</vt:lpstr>
      <vt:lpstr>Public Health Order - Gatherings</vt:lpstr>
      <vt:lpstr>COVID-19 Public Health Orders</vt:lpstr>
      <vt:lpstr>Funerals, Wakes and Memorials </vt:lpstr>
      <vt:lpstr>Practical Guidance for Funerals, Wakes and Memorials</vt:lpstr>
      <vt:lpstr>Practical Guidance for Funerals, Wakes and Memorials</vt:lpstr>
      <vt:lpstr>Practical Guidance for Funerals, Wakes and Memorials</vt:lpstr>
      <vt:lpstr>Resources</vt:lpstr>
      <vt:lpstr>Scenarios</vt:lpstr>
      <vt:lpstr>Scenario </vt:lpstr>
      <vt:lpstr>PowerPoint Presentation</vt:lpstr>
      <vt:lpstr>Discussion</vt:lpstr>
      <vt:lpstr>Discussion (con’t)</vt:lpstr>
      <vt:lpstr>Support for Nurses</vt:lpstr>
      <vt:lpstr>Scenario</vt:lpstr>
      <vt:lpstr>Lab Requisition</vt:lpstr>
      <vt:lpstr>Lab Requisition</vt:lpstr>
      <vt:lpstr>Lab Requisition</vt:lpstr>
      <vt:lpstr>Lab Requisition</vt:lpstr>
      <vt:lpstr>Lab Requisition</vt:lpstr>
      <vt:lpstr>Lab Requisition</vt:lpstr>
      <vt:lpstr>Lab Requisition</vt:lpstr>
      <vt:lpstr>Lab Requisition</vt:lpstr>
      <vt:lpstr>Lab Requisition</vt:lpstr>
      <vt:lpstr>Scenario</vt:lpstr>
      <vt:lpstr>Lab Results</vt:lpstr>
      <vt:lpstr>Lab Results</vt:lpstr>
      <vt:lpstr>Lab Results</vt:lpstr>
      <vt:lpstr>What is the COVID-19  Auto-Dialer?</vt:lpstr>
      <vt:lpstr>What is COVID-19 Auto-Dialer?</vt:lpstr>
      <vt:lpstr>How the COVID-19 Auto-Dialer Works</vt:lpstr>
      <vt:lpstr>How COVID-19 Auto-Dialer Works</vt:lpstr>
      <vt:lpstr>COVID-19 Auto-Dialer</vt:lpstr>
      <vt:lpstr>COVID-19 Auto-Dialer</vt:lpstr>
      <vt:lpstr>COIVD-19 Auto-Dialer</vt:lpstr>
      <vt:lpstr>PowerPoint Presentation</vt:lpstr>
      <vt:lpstr>Community COVID-19 Response Profile – Saddle Lake Health Centre</vt:lpstr>
      <vt:lpstr>Saddle Lake – COVID-19 Response</vt:lpstr>
      <vt:lpstr>Saddle Lake – COVID-19 Response</vt:lpstr>
      <vt:lpstr>Saddle Lake – COVID-19 Response</vt:lpstr>
      <vt:lpstr>Saddle Lake – COVID-19 Response</vt:lpstr>
      <vt:lpstr>Saddle Lake – COVID-19 Response</vt:lpstr>
      <vt:lpstr>Saddle Lake - COVID-19 Testing Site</vt:lpstr>
      <vt:lpstr>Saddle Lake - COVID-19 Testing Site</vt:lpstr>
      <vt:lpstr>Saddle Lake - COVID-19 Testing Site</vt:lpstr>
      <vt:lpstr>Saddle Lake - COVID-19 Testing Site</vt:lpstr>
      <vt:lpstr>Saddle Lake - COVID-19 Testing Site</vt:lpstr>
      <vt:lpstr>Saddle Lake - COVID-19 Testing Site</vt:lpstr>
      <vt:lpstr>Saddle Lake - COVID-19 Testing Site</vt:lpstr>
      <vt:lpstr>Saddle Lake - COVID-19 Testing Site</vt:lpstr>
      <vt:lpstr>Saddle Lake - COVID-19 Testing Site</vt:lpstr>
      <vt:lpstr>Saddle Lake - COVID-19 Testing Site</vt:lpstr>
      <vt:lpstr>Saddle Lake – COVID-19 Response</vt:lpstr>
      <vt:lpstr>Acknowledgments</vt:lpstr>
      <vt:lpstr>Questions?</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Coronavirus?</dc:title>
  <dc:creator>Geraldine Sawyer</dc:creator>
  <cp:lastModifiedBy>Geraldine Sawyer</cp:lastModifiedBy>
  <cp:revision>238</cp:revision>
  <dcterms:created xsi:type="dcterms:W3CDTF">2020-03-30T22:49:24Z</dcterms:created>
  <dcterms:modified xsi:type="dcterms:W3CDTF">2020-04-23T18:19:20Z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0x010100CD206645742F2F439F0DA6413ABFC5B5</vt:lpwstr>
  </property>
  <property fmtid="{D5CDD505-2E9C-101B-9397-08002B2CF9AE}" pid="3" name="_dlc_DocIdItemGuid">
    <vt:lpwstr>0f30f395-6c75-4c1e-88ad-2e64a919043b</vt:lpwstr>
  </property>
</Properties>
</file>