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29"/>
  </p:notesMasterIdLst>
  <p:sldIdLst>
    <p:sldId id="256" r:id="rId2"/>
    <p:sldId id="258" r:id="rId3"/>
    <p:sldId id="272" r:id="rId4"/>
    <p:sldId id="259" r:id="rId5"/>
    <p:sldId id="260" r:id="rId6"/>
    <p:sldId id="261" r:id="rId7"/>
    <p:sldId id="281" r:id="rId8"/>
    <p:sldId id="277" r:id="rId9"/>
    <p:sldId id="282" r:id="rId10"/>
    <p:sldId id="263" r:id="rId11"/>
    <p:sldId id="268" r:id="rId12"/>
    <p:sldId id="285" r:id="rId13"/>
    <p:sldId id="273" r:id="rId14"/>
    <p:sldId id="264" r:id="rId15"/>
    <p:sldId id="265" r:id="rId16"/>
    <p:sldId id="266" r:id="rId17"/>
    <p:sldId id="267" r:id="rId18"/>
    <p:sldId id="274" r:id="rId19"/>
    <p:sldId id="269" r:id="rId20"/>
    <p:sldId id="283" r:id="rId21"/>
    <p:sldId id="284" r:id="rId22"/>
    <p:sldId id="275" r:id="rId23"/>
    <p:sldId id="270" r:id="rId24"/>
    <p:sldId id="278" r:id="rId25"/>
    <p:sldId id="280" r:id="rId26"/>
    <p:sldId id="271" r:id="rId27"/>
    <p:sldId id="279" r:id="rId28"/>
  </p:sldIdLst>
  <p:sldSz cx="12192000" cy="6858000"/>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84" y="5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B5EDCE-FE43-F34D-922E-D77E58F5DE43}" type="doc">
      <dgm:prSet loTypeId="urn:microsoft.com/office/officeart/2005/8/layout/matrix3" loCatId="" qsTypeId="urn:microsoft.com/office/officeart/2005/8/quickstyle/3D1" qsCatId="3D" csTypeId="urn:microsoft.com/office/officeart/2005/8/colors/colorful2" csCatId="colorful" phldr="1"/>
      <dgm:spPr/>
      <dgm:t>
        <a:bodyPr/>
        <a:lstStyle/>
        <a:p>
          <a:endParaRPr lang="en-US"/>
        </a:p>
      </dgm:t>
    </dgm:pt>
    <dgm:pt modelId="{0F2EB9EB-0378-414C-B726-01696233CD36}">
      <dgm:prSet phldrT="[Text]"/>
      <dgm:spPr>
        <a:solidFill>
          <a:srgbClr val="FF9933"/>
        </a:solidFill>
      </dgm:spPr>
      <dgm:t>
        <a:bodyPr/>
        <a:lstStyle/>
        <a:p>
          <a:pPr algn="l"/>
          <a:r>
            <a:rPr lang="en-US" b="0">
              <a:solidFill>
                <a:srgbClr val="000000"/>
              </a:solidFill>
            </a:rPr>
            <a:t>1. Build public awareness and health promotion.</a:t>
          </a:r>
          <a:endParaRPr lang="en-US" b="0" dirty="0">
            <a:solidFill>
              <a:srgbClr val="000000"/>
            </a:solidFill>
          </a:endParaRPr>
        </a:p>
      </dgm:t>
    </dgm:pt>
    <dgm:pt modelId="{2BD06173-0F7A-AC45-B2EF-C272A11E8503}" type="parTrans" cxnId="{54171CF9-8E99-EA44-BC09-83150A2B6084}">
      <dgm:prSet/>
      <dgm:spPr/>
      <dgm:t>
        <a:bodyPr/>
        <a:lstStyle/>
        <a:p>
          <a:pPr algn="l"/>
          <a:endParaRPr lang="en-US" b="0">
            <a:solidFill>
              <a:srgbClr val="000000"/>
            </a:solidFill>
          </a:endParaRPr>
        </a:p>
      </dgm:t>
    </dgm:pt>
    <dgm:pt modelId="{95061948-00DA-A340-AB6A-EECE5CA6B528}" type="sibTrans" cxnId="{54171CF9-8E99-EA44-BC09-83150A2B6084}">
      <dgm:prSet/>
      <dgm:spPr/>
      <dgm:t>
        <a:bodyPr/>
        <a:lstStyle/>
        <a:p>
          <a:pPr algn="l"/>
          <a:endParaRPr lang="en-US" b="0">
            <a:solidFill>
              <a:srgbClr val="000000"/>
            </a:solidFill>
          </a:endParaRPr>
        </a:p>
      </dgm:t>
    </dgm:pt>
    <dgm:pt modelId="{B4528B14-FC03-0B42-9001-E87D461622FF}">
      <dgm:prSet phldrT="[Text]"/>
      <dgm:spPr>
        <a:solidFill>
          <a:srgbClr val="FFCC00"/>
        </a:solidFill>
      </dgm:spPr>
      <dgm:t>
        <a:bodyPr/>
        <a:lstStyle/>
        <a:p>
          <a:pPr algn="l"/>
          <a:r>
            <a:rPr lang="en-US" b="0" dirty="0">
              <a:solidFill>
                <a:srgbClr val="000000"/>
              </a:solidFill>
            </a:rPr>
            <a:t>2. Discuss alcohol use and related risks with all women of childbearing years and their support networks.</a:t>
          </a:r>
        </a:p>
      </dgm:t>
    </dgm:pt>
    <dgm:pt modelId="{879D0A13-58ED-3C4F-BA24-E75A2C12DA0C}" type="parTrans" cxnId="{BA515292-EF8F-9D45-A8F3-5FEA48B6A148}">
      <dgm:prSet/>
      <dgm:spPr/>
      <dgm:t>
        <a:bodyPr/>
        <a:lstStyle/>
        <a:p>
          <a:pPr algn="l"/>
          <a:endParaRPr lang="en-US" b="0">
            <a:solidFill>
              <a:srgbClr val="000000"/>
            </a:solidFill>
          </a:endParaRPr>
        </a:p>
      </dgm:t>
    </dgm:pt>
    <dgm:pt modelId="{C1F7720E-9D17-214B-BAA7-FCD45C7A600B}" type="sibTrans" cxnId="{BA515292-EF8F-9D45-A8F3-5FEA48B6A148}">
      <dgm:prSet/>
      <dgm:spPr/>
      <dgm:t>
        <a:bodyPr/>
        <a:lstStyle/>
        <a:p>
          <a:pPr algn="l"/>
          <a:endParaRPr lang="en-US" b="0">
            <a:solidFill>
              <a:srgbClr val="000000"/>
            </a:solidFill>
          </a:endParaRPr>
        </a:p>
      </dgm:t>
    </dgm:pt>
    <dgm:pt modelId="{07C88ABB-5FE7-354D-B474-C372E4CD830A}">
      <dgm:prSet phldrT="[Text]"/>
      <dgm:spPr>
        <a:solidFill>
          <a:srgbClr val="39AD40"/>
        </a:solidFill>
      </dgm:spPr>
      <dgm:t>
        <a:bodyPr/>
        <a:lstStyle/>
        <a:p>
          <a:pPr algn="l"/>
          <a:r>
            <a:rPr lang="en-US" b="0">
              <a:solidFill>
                <a:srgbClr val="000000"/>
              </a:solidFill>
            </a:rPr>
            <a:t>3. Provide specialized, holistic support of pregnant women with alcohol and other health/social problems.</a:t>
          </a:r>
          <a:endParaRPr lang="en-US" b="0" dirty="0">
            <a:solidFill>
              <a:srgbClr val="000000"/>
            </a:solidFill>
          </a:endParaRPr>
        </a:p>
      </dgm:t>
    </dgm:pt>
    <dgm:pt modelId="{34231AAA-CCA6-E74B-B604-2D2B91DED1BE}" type="parTrans" cxnId="{E6B5F4BF-E65F-304B-9CD5-56AA398B68E4}">
      <dgm:prSet/>
      <dgm:spPr/>
      <dgm:t>
        <a:bodyPr/>
        <a:lstStyle/>
        <a:p>
          <a:pPr algn="l"/>
          <a:endParaRPr lang="en-US" b="0">
            <a:solidFill>
              <a:srgbClr val="000000"/>
            </a:solidFill>
          </a:endParaRPr>
        </a:p>
      </dgm:t>
    </dgm:pt>
    <dgm:pt modelId="{43EDD83F-37AA-D742-BD03-A7899CC8944D}" type="sibTrans" cxnId="{E6B5F4BF-E65F-304B-9CD5-56AA398B68E4}">
      <dgm:prSet/>
      <dgm:spPr/>
      <dgm:t>
        <a:bodyPr/>
        <a:lstStyle/>
        <a:p>
          <a:pPr algn="l"/>
          <a:endParaRPr lang="en-US" b="0">
            <a:solidFill>
              <a:srgbClr val="000000"/>
            </a:solidFill>
          </a:endParaRPr>
        </a:p>
      </dgm:t>
    </dgm:pt>
    <dgm:pt modelId="{B7E5D906-D077-5943-853A-2FA8043AB95D}">
      <dgm:prSet phldrT="[Text]"/>
      <dgm:spPr/>
      <dgm:t>
        <a:bodyPr/>
        <a:lstStyle/>
        <a:p>
          <a:pPr algn="l"/>
          <a:r>
            <a:rPr lang="en-US" b="0" dirty="0">
              <a:solidFill>
                <a:srgbClr val="000000"/>
              </a:solidFill>
            </a:rPr>
            <a:t>4. Support new mothers to maintain/initiate changes to support the development of their children.</a:t>
          </a:r>
        </a:p>
      </dgm:t>
    </dgm:pt>
    <dgm:pt modelId="{B8EAC7E9-2F75-6842-8E22-9806C49CAD5E}" type="parTrans" cxnId="{C82F24D1-EA49-BC47-A6D3-03A9BD95EECF}">
      <dgm:prSet/>
      <dgm:spPr/>
      <dgm:t>
        <a:bodyPr/>
        <a:lstStyle/>
        <a:p>
          <a:pPr algn="l"/>
          <a:endParaRPr lang="en-US" b="0">
            <a:solidFill>
              <a:srgbClr val="000000"/>
            </a:solidFill>
          </a:endParaRPr>
        </a:p>
      </dgm:t>
    </dgm:pt>
    <dgm:pt modelId="{7A7BB024-7C76-0A4D-A1BB-EC27DEA7AFBD}" type="sibTrans" cxnId="{C82F24D1-EA49-BC47-A6D3-03A9BD95EECF}">
      <dgm:prSet/>
      <dgm:spPr/>
      <dgm:t>
        <a:bodyPr/>
        <a:lstStyle/>
        <a:p>
          <a:pPr algn="l"/>
          <a:endParaRPr lang="en-US" b="0">
            <a:solidFill>
              <a:srgbClr val="000000"/>
            </a:solidFill>
          </a:endParaRPr>
        </a:p>
      </dgm:t>
    </dgm:pt>
    <dgm:pt modelId="{90207744-B292-4E40-BDDF-D8864C2DF163}" type="pres">
      <dgm:prSet presAssocID="{DBB5EDCE-FE43-F34D-922E-D77E58F5DE43}" presName="matrix" presStyleCnt="0">
        <dgm:presLayoutVars>
          <dgm:chMax val="1"/>
          <dgm:dir/>
          <dgm:resizeHandles val="exact"/>
        </dgm:presLayoutVars>
      </dgm:prSet>
      <dgm:spPr/>
      <dgm:t>
        <a:bodyPr/>
        <a:lstStyle/>
        <a:p>
          <a:endParaRPr lang="en-CA"/>
        </a:p>
      </dgm:t>
    </dgm:pt>
    <dgm:pt modelId="{CF5F6C00-79E5-1F4F-9EE3-66F06EF3DDBE}" type="pres">
      <dgm:prSet presAssocID="{DBB5EDCE-FE43-F34D-922E-D77E58F5DE43}" presName="diamond" presStyleLbl="bgShp" presStyleIdx="0" presStyleCnt="1" custScaleX="129079" custLinFactNeighborX="1250" custLinFactNeighborY="3125"/>
      <dgm:spPr/>
    </dgm:pt>
    <dgm:pt modelId="{D6A8969E-6903-5446-8472-C9E844ECF8B6}" type="pres">
      <dgm:prSet presAssocID="{DBB5EDCE-FE43-F34D-922E-D77E58F5DE43}" presName="quad1" presStyleLbl="node1" presStyleIdx="0" presStyleCnt="4">
        <dgm:presLayoutVars>
          <dgm:chMax val="0"/>
          <dgm:chPref val="0"/>
          <dgm:bulletEnabled val="1"/>
        </dgm:presLayoutVars>
      </dgm:prSet>
      <dgm:spPr/>
      <dgm:t>
        <a:bodyPr/>
        <a:lstStyle/>
        <a:p>
          <a:endParaRPr lang="en-CA"/>
        </a:p>
      </dgm:t>
    </dgm:pt>
    <dgm:pt modelId="{983FD841-38BD-CA43-93FB-957B902E9217}" type="pres">
      <dgm:prSet presAssocID="{DBB5EDCE-FE43-F34D-922E-D77E58F5DE43}" presName="quad2" presStyleLbl="node1" presStyleIdx="1" presStyleCnt="4">
        <dgm:presLayoutVars>
          <dgm:chMax val="0"/>
          <dgm:chPref val="0"/>
          <dgm:bulletEnabled val="1"/>
        </dgm:presLayoutVars>
      </dgm:prSet>
      <dgm:spPr/>
      <dgm:t>
        <a:bodyPr/>
        <a:lstStyle/>
        <a:p>
          <a:endParaRPr lang="en-CA"/>
        </a:p>
      </dgm:t>
    </dgm:pt>
    <dgm:pt modelId="{31698CD1-0577-DD40-966F-D8B35CAA59DA}" type="pres">
      <dgm:prSet presAssocID="{DBB5EDCE-FE43-F34D-922E-D77E58F5DE43}" presName="quad3" presStyleLbl="node1" presStyleIdx="2" presStyleCnt="4">
        <dgm:presLayoutVars>
          <dgm:chMax val="0"/>
          <dgm:chPref val="0"/>
          <dgm:bulletEnabled val="1"/>
        </dgm:presLayoutVars>
      </dgm:prSet>
      <dgm:spPr/>
      <dgm:t>
        <a:bodyPr/>
        <a:lstStyle/>
        <a:p>
          <a:endParaRPr lang="en-CA"/>
        </a:p>
      </dgm:t>
    </dgm:pt>
    <dgm:pt modelId="{CB98348D-10E1-5643-8D7B-C067FAF5CD8C}" type="pres">
      <dgm:prSet presAssocID="{DBB5EDCE-FE43-F34D-922E-D77E58F5DE43}" presName="quad4" presStyleLbl="node1" presStyleIdx="3" presStyleCnt="4">
        <dgm:presLayoutVars>
          <dgm:chMax val="0"/>
          <dgm:chPref val="0"/>
          <dgm:bulletEnabled val="1"/>
        </dgm:presLayoutVars>
      </dgm:prSet>
      <dgm:spPr/>
      <dgm:t>
        <a:bodyPr/>
        <a:lstStyle/>
        <a:p>
          <a:endParaRPr lang="en-CA"/>
        </a:p>
      </dgm:t>
    </dgm:pt>
  </dgm:ptLst>
  <dgm:cxnLst>
    <dgm:cxn modelId="{BA515292-EF8F-9D45-A8F3-5FEA48B6A148}" srcId="{DBB5EDCE-FE43-F34D-922E-D77E58F5DE43}" destId="{B4528B14-FC03-0B42-9001-E87D461622FF}" srcOrd="1" destOrd="0" parTransId="{879D0A13-58ED-3C4F-BA24-E75A2C12DA0C}" sibTransId="{C1F7720E-9D17-214B-BAA7-FCD45C7A600B}"/>
    <dgm:cxn modelId="{C48B6444-1160-214A-9F62-CA98CB100B84}" type="presOf" srcId="{DBB5EDCE-FE43-F34D-922E-D77E58F5DE43}" destId="{90207744-B292-4E40-BDDF-D8864C2DF163}" srcOrd="0" destOrd="0" presId="urn:microsoft.com/office/officeart/2005/8/layout/matrix3"/>
    <dgm:cxn modelId="{E6B5F4BF-E65F-304B-9CD5-56AA398B68E4}" srcId="{DBB5EDCE-FE43-F34D-922E-D77E58F5DE43}" destId="{07C88ABB-5FE7-354D-B474-C372E4CD830A}" srcOrd="2" destOrd="0" parTransId="{34231AAA-CCA6-E74B-B604-2D2B91DED1BE}" sibTransId="{43EDD83F-37AA-D742-BD03-A7899CC8944D}"/>
    <dgm:cxn modelId="{24F287EB-1116-AB46-BF45-97F7D9C34FCB}" type="presOf" srcId="{B7E5D906-D077-5943-853A-2FA8043AB95D}" destId="{CB98348D-10E1-5643-8D7B-C067FAF5CD8C}" srcOrd="0" destOrd="0" presId="urn:microsoft.com/office/officeart/2005/8/layout/matrix3"/>
    <dgm:cxn modelId="{C82F24D1-EA49-BC47-A6D3-03A9BD95EECF}" srcId="{DBB5EDCE-FE43-F34D-922E-D77E58F5DE43}" destId="{B7E5D906-D077-5943-853A-2FA8043AB95D}" srcOrd="3" destOrd="0" parTransId="{B8EAC7E9-2F75-6842-8E22-9806C49CAD5E}" sibTransId="{7A7BB024-7C76-0A4D-A1BB-EC27DEA7AFBD}"/>
    <dgm:cxn modelId="{54171CF9-8E99-EA44-BC09-83150A2B6084}" srcId="{DBB5EDCE-FE43-F34D-922E-D77E58F5DE43}" destId="{0F2EB9EB-0378-414C-B726-01696233CD36}" srcOrd="0" destOrd="0" parTransId="{2BD06173-0F7A-AC45-B2EF-C272A11E8503}" sibTransId="{95061948-00DA-A340-AB6A-EECE5CA6B528}"/>
    <dgm:cxn modelId="{DF658016-B566-5A48-A70E-3FE891683582}" type="presOf" srcId="{0F2EB9EB-0378-414C-B726-01696233CD36}" destId="{D6A8969E-6903-5446-8472-C9E844ECF8B6}" srcOrd="0" destOrd="0" presId="urn:microsoft.com/office/officeart/2005/8/layout/matrix3"/>
    <dgm:cxn modelId="{90CBE914-5E08-284F-A683-B6A5023A35A5}" type="presOf" srcId="{07C88ABB-5FE7-354D-B474-C372E4CD830A}" destId="{31698CD1-0577-DD40-966F-D8B35CAA59DA}" srcOrd="0" destOrd="0" presId="urn:microsoft.com/office/officeart/2005/8/layout/matrix3"/>
    <dgm:cxn modelId="{537B6C23-7E29-6849-A759-014B3FF50515}" type="presOf" srcId="{B4528B14-FC03-0B42-9001-E87D461622FF}" destId="{983FD841-38BD-CA43-93FB-957B902E9217}" srcOrd="0" destOrd="0" presId="urn:microsoft.com/office/officeart/2005/8/layout/matrix3"/>
    <dgm:cxn modelId="{4A49E4E4-8383-9F44-98A3-146916095E4E}" type="presParOf" srcId="{90207744-B292-4E40-BDDF-D8864C2DF163}" destId="{CF5F6C00-79E5-1F4F-9EE3-66F06EF3DDBE}" srcOrd="0" destOrd="0" presId="urn:microsoft.com/office/officeart/2005/8/layout/matrix3"/>
    <dgm:cxn modelId="{CAA88C70-CF6A-4544-B290-A32493D2AFFF}" type="presParOf" srcId="{90207744-B292-4E40-BDDF-D8864C2DF163}" destId="{D6A8969E-6903-5446-8472-C9E844ECF8B6}" srcOrd="1" destOrd="0" presId="urn:microsoft.com/office/officeart/2005/8/layout/matrix3"/>
    <dgm:cxn modelId="{7D28B01E-5C95-BE41-9A74-7BBAAC790205}" type="presParOf" srcId="{90207744-B292-4E40-BDDF-D8864C2DF163}" destId="{983FD841-38BD-CA43-93FB-957B902E9217}" srcOrd="2" destOrd="0" presId="urn:microsoft.com/office/officeart/2005/8/layout/matrix3"/>
    <dgm:cxn modelId="{61F15D3B-6EB0-A64F-83FB-DF10007B1303}" type="presParOf" srcId="{90207744-B292-4E40-BDDF-D8864C2DF163}" destId="{31698CD1-0577-DD40-966F-D8B35CAA59DA}" srcOrd="3" destOrd="0" presId="urn:microsoft.com/office/officeart/2005/8/layout/matrix3"/>
    <dgm:cxn modelId="{91197817-291F-6D42-9330-254B4DB78C54}" type="presParOf" srcId="{90207744-B292-4E40-BDDF-D8864C2DF163}" destId="{CB98348D-10E1-5643-8D7B-C067FAF5CD8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F6C00-79E5-1F4F-9EE3-66F06EF3DDBE}">
      <dsp:nvSpPr>
        <dsp:cNvPr id="0" name=""/>
        <dsp:cNvSpPr/>
      </dsp:nvSpPr>
      <dsp:spPr>
        <a:xfrm>
          <a:off x="2074611" y="0"/>
          <a:ext cx="4712996" cy="3651250"/>
        </a:xfrm>
        <a:prstGeom prst="diamond">
          <a:avLst/>
        </a:prstGeom>
        <a:gradFill rotWithShape="0">
          <a:gsLst>
            <a:gs pos="0">
              <a:schemeClr val="accent2">
                <a:tint val="40000"/>
                <a:hueOff val="0"/>
                <a:satOff val="0"/>
                <a:lumOff val="0"/>
                <a:alphaOff val="0"/>
                <a:tint val="94000"/>
                <a:satMod val="103000"/>
                <a:lumMod val="102000"/>
              </a:schemeClr>
            </a:gs>
            <a:gs pos="50000">
              <a:schemeClr val="accent2">
                <a:tint val="40000"/>
                <a:hueOff val="0"/>
                <a:satOff val="0"/>
                <a:lumOff val="0"/>
                <a:alphaOff val="0"/>
                <a:shade val="100000"/>
                <a:satMod val="110000"/>
                <a:lumMod val="100000"/>
              </a:schemeClr>
            </a:gs>
            <a:gs pos="100000">
              <a:schemeClr val="accent2">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6A8969E-6903-5446-8472-C9E844ECF8B6}">
      <dsp:nvSpPr>
        <dsp:cNvPr id="0" name=""/>
        <dsp:cNvSpPr/>
      </dsp:nvSpPr>
      <dsp:spPr>
        <a:xfrm>
          <a:off x="2906712" y="346868"/>
          <a:ext cx="1423987" cy="1423987"/>
        </a:xfrm>
        <a:prstGeom prst="roundRect">
          <a:avLst/>
        </a:prstGeom>
        <a:solidFill>
          <a:srgbClr val="FF99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0" kern="1200">
              <a:solidFill>
                <a:srgbClr val="000000"/>
              </a:solidFill>
            </a:rPr>
            <a:t>1. Build public awareness and health promotion.</a:t>
          </a:r>
          <a:endParaRPr lang="en-US" sz="1200" b="0" kern="1200" dirty="0">
            <a:solidFill>
              <a:srgbClr val="000000"/>
            </a:solidFill>
          </a:endParaRPr>
        </a:p>
      </dsp:txBody>
      <dsp:txXfrm>
        <a:off x="2976225" y="416381"/>
        <a:ext cx="1284961" cy="1284961"/>
      </dsp:txXfrm>
    </dsp:sp>
    <dsp:sp modelId="{983FD841-38BD-CA43-93FB-957B902E9217}">
      <dsp:nvSpPr>
        <dsp:cNvPr id="0" name=""/>
        <dsp:cNvSpPr/>
      </dsp:nvSpPr>
      <dsp:spPr>
        <a:xfrm>
          <a:off x="4440237" y="346868"/>
          <a:ext cx="1423987" cy="1423987"/>
        </a:xfrm>
        <a:prstGeom prst="roundRect">
          <a:avLst/>
        </a:prstGeom>
        <a:solidFill>
          <a:srgbClr val="FFCC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0" kern="1200" dirty="0">
              <a:solidFill>
                <a:srgbClr val="000000"/>
              </a:solidFill>
            </a:rPr>
            <a:t>2. Discuss alcohol use and related risks with all women of childbearing years and their support networks.</a:t>
          </a:r>
        </a:p>
      </dsp:txBody>
      <dsp:txXfrm>
        <a:off x="4509750" y="416381"/>
        <a:ext cx="1284961" cy="1284961"/>
      </dsp:txXfrm>
    </dsp:sp>
    <dsp:sp modelId="{31698CD1-0577-DD40-966F-D8B35CAA59DA}">
      <dsp:nvSpPr>
        <dsp:cNvPr id="0" name=""/>
        <dsp:cNvSpPr/>
      </dsp:nvSpPr>
      <dsp:spPr>
        <a:xfrm>
          <a:off x="2906712" y="1880393"/>
          <a:ext cx="1423987" cy="1423987"/>
        </a:xfrm>
        <a:prstGeom prst="roundRect">
          <a:avLst/>
        </a:prstGeom>
        <a:solidFill>
          <a:srgbClr val="39AD4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0" kern="1200">
              <a:solidFill>
                <a:srgbClr val="000000"/>
              </a:solidFill>
            </a:rPr>
            <a:t>3. Provide specialized, holistic support of pregnant women with alcohol and other health/social problems.</a:t>
          </a:r>
          <a:endParaRPr lang="en-US" sz="1200" b="0" kern="1200" dirty="0">
            <a:solidFill>
              <a:srgbClr val="000000"/>
            </a:solidFill>
          </a:endParaRPr>
        </a:p>
      </dsp:txBody>
      <dsp:txXfrm>
        <a:off x="2976225" y="1949906"/>
        <a:ext cx="1284961" cy="1284961"/>
      </dsp:txXfrm>
    </dsp:sp>
    <dsp:sp modelId="{CB98348D-10E1-5643-8D7B-C067FAF5CD8C}">
      <dsp:nvSpPr>
        <dsp:cNvPr id="0" name=""/>
        <dsp:cNvSpPr/>
      </dsp:nvSpPr>
      <dsp:spPr>
        <a:xfrm>
          <a:off x="4440237" y="1880393"/>
          <a:ext cx="1423987" cy="1423987"/>
        </a:xfrm>
        <a:prstGeom prst="roundRect">
          <a:avLst/>
        </a:prstGeom>
        <a:gradFill rotWithShape="0">
          <a:gsLst>
            <a:gs pos="0">
              <a:schemeClr val="accent2">
                <a:hueOff val="-7407870"/>
                <a:satOff val="-2749"/>
                <a:lumOff val="6275"/>
                <a:alphaOff val="0"/>
                <a:tint val="94000"/>
                <a:satMod val="103000"/>
                <a:lumMod val="102000"/>
              </a:schemeClr>
            </a:gs>
            <a:gs pos="50000">
              <a:schemeClr val="accent2">
                <a:hueOff val="-7407870"/>
                <a:satOff val="-2749"/>
                <a:lumOff val="6275"/>
                <a:alphaOff val="0"/>
                <a:shade val="100000"/>
                <a:satMod val="110000"/>
                <a:lumMod val="100000"/>
              </a:schemeClr>
            </a:gs>
            <a:gs pos="100000">
              <a:schemeClr val="accent2">
                <a:hueOff val="-7407870"/>
                <a:satOff val="-2749"/>
                <a:lumOff val="6275"/>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0" kern="1200" dirty="0">
              <a:solidFill>
                <a:srgbClr val="000000"/>
              </a:solidFill>
            </a:rPr>
            <a:t>4. Support new mothers to maintain/initiate changes to support the development of their children.</a:t>
          </a:r>
        </a:p>
      </dsp:txBody>
      <dsp:txXfrm>
        <a:off x="4509750" y="1949906"/>
        <a:ext cx="1284961" cy="128496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CA"/>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DCAF7BF9-5AD1-4CAA-A4B2-EF8FAE3A95BB}" type="datetimeFigureOut">
              <a:rPr lang="en-CA" smtClean="0"/>
              <a:t>2018-09-05</a:t>
            </a:fld>
            <a:endParaRPr lang="en-CA"/>
          </a:p>
        </p:txBody>
      </p:sp>
      <p:sp>
        <p:nvSpPr>
          <p:cNvPr id="4" name="Slide Image Placeholder 3"/>
          <p:cNvSpPr>
            <a:spLocks noGrp="1" noRot="1" noChangeAspect="1"/>
          </p:cNvSpPr>
          <p:nvPr>
            <p:ph type="sldImg" idx="2"/>
          </p:nvPr>
        </p:nvSpPr>
        <p:spPr>
          <a:xfrm>
            <a:off x="393700" y="692150"/>
            <a:ext cx="6146800" cy="3457575"/>
          </a:xfrm>
          <a:prstGeom prst="rect">
            <a:avLst/>
          </a:prstGeom>
          <a:noFill/>
          <a:ln w="12700">
            <a:solidFill>
              <a:prstClr val="black"/>
            </a:solidFill>
          </a:ln>
        </p:spPr>
        <p:txBody>
          <a:bodyPr vert="horz" lIns="92309" tIns="46154" rIns="92309" bIns="46154" rtlCol="0" anchor="ctr"/>
          <a:lstStyle/>
          <a:p>
            <a:endParaRPr lang="en-CA"/>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CA"/>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30C7F18F-525B-4545-817E-CB3F30A67D8B}" type="slidenum">
              <a:rPr lang="en-CA" smtClean="0"/>
              <a:t>‹#›</a:t>
            </a:fld>
            <a:endParaRPr lang="en-CA"/>
          </a:p>
        </p:txBody>
      </p:sp>
    </p:spTree>
    <p:extLst>
      <p:ext uri="{BB962C8B-B14F-4D97-AF65-F5344CB8AC3E}">
        <p14:creationId xmlns:p14="http://schemas.microsoft.com/office/powerpoint/2010/main" val="88369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1</a:t>
            </a:fld>
            <a:endParaRPr lang="en-CA"/>
          </a:p>
        </p:txBody>
      </p:sp>
    </p:spTree>
    <p:extLst>
      <p:ext uri="{BB962C8B-B14F-4D97-AF65-F5344CB8AC3E}">
        <p14:creationId xmlns:p14="http://schemas.microsoft.com/office/powerpoint/2010/main" val="28896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10</a:t>
            </a:fld>
            <a:endParaRPr lang="en-CA"/>
          </a:p>
        </p:txBody>
      </p:sp>
    </p:spTree>
    <p:extLst>
      <p:ext uri="{BB962C8B-B14F-4D97-AF65-F5344CB8AC3E}">
        <p14:creationId xmlns:p14="http://schemas.microsoft.com/office/powerpoint/2010/main" val="1580384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11</a:t>
            </a:fld>
            <a:endParaRPr lang="en-CA"/>
          </a:p>
        </p:txBody>
      </p:sp>
    </p:spTree>
    <p:extLst>
      <p:ext uri="{BB962C8B-B14F-4D97-AF65-F5344CB8AC3E}">
        <p14:creationId xmlns:p14="http://schemas.microsoft.com/office/powerpoint/2010/main" val="174916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12</a:t>
            </a:fld>
            <a:endParaRPr lang="en-CA"/>
          </a:p>
        </p:txBody>
      </p:sp>
    </p:spTree>
    <p:extLst>
      <p:ext uri="{BB962C8B-B14F-4D97-AF65-F5344CB8AC3E}">
        <p14:creationId xmlns:p14="http://schemas.microsoft.com/office/powerpoint/2010/main" val="1203780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13</a:t>
            </a:fld>
            <a:endParaRPr lang="en-CA"/>
          </a:p>
        </p:txBody>
      </p:sp>
    </p:spTree>
    <p:extLst>
      <p:ext uri="{BB962C8B-B14F-4D97-AF65-F5344CB8AC3E}">
        <p14:creationId xmlns:p14="http://schemas.microsoft.com/office/powerpoint/2010/main" val="291387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14</a:t>
            </a:fld>
            <a:endParaRPr lang="en-CA"/>
          </a:p>
        </p:txBody>
      </p:sp>
    </p:spTree>
    <p:extLst>
      <p:ext uri="{BB962C8B-B14F-4D97-AF65-F5344CB8AC3E}">
        <p14:creationId xmlns:p14="http://schemas.microsoft.com/office/powerpoint/2010/main" val="2452226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15</a:t>
            </a:fld>
            <a:endParaRPr lang="en-CA"/>
          </a:p>
        </p:txBody>
      </p:sp>
    </p:spTree>
    <p:extLst>
      <p:ext uri="{BB962C8B-B14F-4D97-AF65-F5344CB8AC3E}">
        <p14:creationId xmlns:p14="http://schemas.microsoft.com/office/powerpoint/2010/main" val="4062582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16</a:t>
            </a:fld>
            <a:endParaRPr lang="en-CA"/>
          </a:p>
        </p:txBody>
      </p:sp>
    </p:spTree>
    <p:extLst>
      <p:ext uri="{BB962C8B-B14F-4D97-AF65-F5344CB8AC3E}">
        <p14:creationId xmlns:p14="http://schemas.microsoft.com/office/powerpoint/2010/main" val="32346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17</a:t>
            </a:fld>
            <a:endParaRPr lang="en-CA"/>
          </a:p>
        </p:txBody>
      </p:sp>
    </p:spTree>
    <p:extLst>
      <p:ext uri="{BB962C8B-B14F-4D97-AF65-F5344CB8AC3E}">
        <p14:creationId xmlns:p14="http://schemas.microsoft.com/office/powerpoint/2010/main" val="1746853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18</a:t>
            </a:fld>
            <a:endParaRPr lang="en-CA"/>
          </a:p>
        </p:txBody>
      </p:sp>
    </p:spTree>
    <p:extLst>
      <p:ext uri="{BB962C8B-B14F-4D97-AF65-F5344CB8AC3E}">
        <p14:creationId xmlns:p14="http://schemas.microsoft.com/office/powerpoint/2010/main" val="1433018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19</a:t>
            </a:fld>
            <a:endParaRPr lang="en-CA"/>
          </a:p>
        </p:txBody>
      </p:sp>
    </p:spTree>
    <p:extLst>
      <p:ext uri="{BB962C8B-B14F-4D97-AF65-F5344CB8AC3E}">
        <p14:creationId xmlns:p14="http://schemas.microsoft.com/office/powerpoint/2010/main" val="283351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2</a:t>
            </a:fld>
            <a:endParaRPr lang="en-CA"/>
          </a:p>
        </p:txBody>
      </p:sp>
    </p:spTree>
    <p:extLst>
      <p:ext uri="{BB962C8B-B14F-4D97-AF65-F5344CB8AC3E}">
        <p14:creationId xmlns:p14="http://schemas.microsoft.com/office/powerpoint/2010/main" val="136508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20</a:t>
            </a:fld>
            <a:endParaRPr lang="en-CA"/>
          </a:p>
        </p:txBody>
      </p:sp>
    </p:spTree>
    <p:extLst>
      <p:ext uri="{BB962C8B-B14F-4D97-AF65-F5344CB8AC3E}">
        <p14:creationId xmlns:p14="http://schemas.microsoft.com/office/powerpoint/2010/main" val="162738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21</a:t>
            </a:fld>
            <a:endParaRPr lang="en-CA"/>
          </a:p>
        </p:txBody>
      </p:sp>
    </p:spTree>
    <p:extLst>
      <p:ext uri="{BB962C8B-B14F-4D97-AF65-F5344CB8AC3E}">
        <p14:creationId xmlns:p14="http://schemas.microsoft.com/office/powerpoint/2010/main" val="555464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22</a:t>
            </a:fld>
            <a:endParaRPr lang="en-CA"/>
          </a:p>
        </p:txBody>
      </p:sp>
    </p:spTree>
    <p:extLst>
      <p:ext uri="{BB962C8B-B14F-4D97-AF65-F5344CB8AC3E}">
        <p14:creationId xmlns:p14="http://schemas.microsoft.com/office/powerpoint/2010/main" val="1315489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23</a:t>
            </a:fld>
            <a:endParaRPr lang="en-CA"/>
          </a:p>
        </p:txBody>
      </p:sp>
    </p:spTree>
    <p:extLst>
      <p:ext uri="{BB962C8B-B14F-4D97-AF65-F5344CB8AC3E}">
        <p14:creationId xmlns:p14="http://schemas.microsoft.com/office/powerpoint/2010/main" val="881647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24</a:t>
            </a:fld>
            <a:endParaRPr lang="en-CA"/>
          </a:p>
        </p:txBody>
      </p:sp>
    </p:spTree>
    <p:extLst>
      <p:ext uri="{BB962C8B-B14F-4D97-AF65-F5344CB8AC3E}">
        <p14:creationId xmlns:p14="http://schemas.microsoft.com/office/powerpoint/2010/main" val="1096225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25</a:t>
            </a:fld>
            <a:endParaRPr lang="en-CA"/>
          </a:p>
        </p:txBody>
      </p:sp>
    </p:spTree>
    <p:extLst>
      <p:ext uri="{BB962C8B-B14F-4D97-AF65-F5344CB8AC3E}">
        <p14:creationId xmlns:p14="http://schemas.microsoft.com/office/powerpoint/2010/main" val="727513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26</a:t>
            </a:fld>
            <a:endParaRPr lang="en-CA"/>
          </a:p>
        </p:txBody>
      </p:sp>
    </p:spTree>
    <p:extLst>
      <p:ext uri="{BB962C8B-B14F-4D97-AF65-F5344CB8AC3E}">
        <p14:creationId xmlns:p14="http://schemas.microsoft.com/office/powerpoint/2010/main" val="624283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27</a:t>
            </a:fld>
            <a:endParaRPr lang="en-CA"/>
          </a:p>
        </p:txBody>
      </p:sp>
    </p:spTree>
    <p:extLst>
      <p:ext uri="{BB962C8B-B14F-4D97-AF65-F5344CB8AC3E}">
        <p14:creationId xmlns:p14="http://schemas.microsoft.com/office/powerpoint/2010/main" val="185175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3</a:t>
            </a:fld>
            <a:endParaRPr lang="en-CA"/>
          </a:p>
        </p:txBody>
      </p:sp>
    </p:spTree>
    <p:extLst>
      <p:ext uri="{BB962C8B-B14F-4D97-AF65-F5344CB8AC3E}">
        <p14:creationId xmlns:p14="http://schemas.microsoft.com/office/powerpoint/2010/main" val="331444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4</a:t>
            </a:fld>
            <a:endParaRPr lang="en-CA"/>
          </a:p>
        </p:txBody>
      </p:sp>
    </p:spTree>
    <p:extLst>
      <p:ext uri="{BB962C8B-B14F-4D97-AF65-F5344CB8AC3E}">
        <p14:creationId xmlns:p14="http://schemas.microsoft.com/office/powerpoint/2010/main" val="2515226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5</a:t>
            </a:fld>
            <a:endParaRPr lang="en-CA"/>
          </a:p>
        </p:txBody>
      </p:sp>
    </p:spTree>
    <p:extLst>
      <p:ext uri="{BB962C8B-B14F-4D97-AF65-F5344CB8AC3E}">
        <p14:creationId xmlns:p14="http://schemas.microsoft.com/office/powerpoint/2010/main" val="236083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6</a:t>
            </a:fld>
            <a:endParaRPr lang="en-CA"/>
          </a:p>
        </p:txBody>
      </p:sp>
    </p:spTree>
    <p:extLst>
      <p:ext uri="{BB962C8B-B14F-4D97-AF65-F5344CB8AC3E}">
        <p14:creationId xmlns:p14="http://schemas.microsoft.com/office/powerpoint/2010/main" val="298459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7</a:t>
            </a:fld>
            <a:endParaRPr lang="en-CA"/>
          </a:p>
        </p:txBody>
      </p:sp>
    </p:spTree>
    <p:extLst>
      <p:ext uri="{BB962C8B-B14F-4D97-AF65-F5344CB8AC3E}">
        <p14:creationId xmlns:p14="http://schemas.microsoft.com/office/powerpoint/2010/main" val="14466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8</a:t>
            </a:fld>
            <a:endParaRPr lang="en-CA"/>
          </a:p>
        </p:txBody>
      </p:sp>
    </p:spTree>
    <p:extLst>
      <p:ext uri="{BB962C8B-B14F-4D97-AF65-F5344CB8AC3E}">
        <p14:creationId xmlns:p14="http://schemas.microsoft.com/office/powerpoint/2010/main" val="1173182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7F18F-525B-4545-817E-CB3F30A67D8B}" type="slidenum">
              <a:rPr lang="en-CA" smtClean="0"/>
              <a:t>9</a:t>
            </a:fld>
            <a:endParaRPr lang="en-CA"/>
          </a:p>
        </p:txBody>
      </p:sp>
    </p:spTree>
    <p:extLst>
      <p:ext uri="{BB962C8B-B14F-4D97-AF65-F5344CB8AC3E}">
        <p14:creationId xmlns:p14="http://schemas.microsoft.com/office/powerpoint/2010/main" val="386720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61BEF0D-F0BB-DE4B-95CE-6DB70DBA9567}" type="datetimeFigureOut">
              <a:rPr lang="en-US" smtClean="0"/>
              <a:pPr/>
              <a:t>9/5/2018</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D57F1E4F-1CFF-5643-939E-217C01CDF565}" type="slidenum">
              <a:rPr lang="en-US" smtClean="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63876024"/>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853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61BEF0D-F0BB-DE4B-95CE-6DB70DBA9567}" type="datetimeFigureOut">
              <a:rPr lang="en-US" smtClean="0"/>
              <a:pPr/>
              <a:t>9/5/2018</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D57F1E4F-1CFF-5643-939E-217C01CDF565}"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37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905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61BEF0D-F0BB-DE4B-95CE-6DB70DBA9567}" type="datetimeFigureOut">
              <a:rPr lang="en-US" smtClean="0"/>
              <a:pPr/>
              <a:t>9/5/2018</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D57F1E4F-1CFF-5643-939E-217C01CDF565}"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420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05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877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920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61BEF0D-F0BB-DE4B-95CE-6DB70DBA9567}" type="datetimeFigureOut">
              <a:rPr lang="en-US" smtClean="0"/>
              <a:pPr/>
              <a:t>9/5/2018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072646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61BEF0D-F0BB-DE4B-95CE-6DB70DBA9567}" type="datetimeFigureOut">
              <a:rPr lang="en-US" smtClean="0"/>
              <a:pPr/>
              <a:t>9/5/2018</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52416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61BEF0D-F0BB-DE4B-95CE-6DB70DBA9567}" type="datetimeFigureOut">
              <a:rPr lang="en-US" smtClean="0"/>
              <a:pPr/>
              <a:t>9/5/2018</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9559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61BEF0D-F0BB-DE4B-95CE-6DB70DBA9567}" type="datetimeFigureOut">
              <a:rPr lang="en-US" smtClean="0"/>
              <a:pPr/>
              <a:t>9/5/2018</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D57F1E4F-1CFF-5643-939E-217C01CDF56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7604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CA" sz="2800" b="1" dirty="0">
                <a:solidFill>
                  <a:schemeClr val="accent4">
                    <a:lumMod val="75000"/>
                  </a:schemeClr>
                </a:solidFill>
              </a:rPr>
              <a:t>PREVENTION CONVERSATION</a:t>
            </a:r>
            <a:br>
              <a:rPr lang="en-CA" sz="2800" b="1" dirty="0">
                <a:solidFill>
                  <a:schemeClr val="accent4">
                    <a:lumMod val="75000"/>
                  </a:schemeClr>
                </a:solidFill>
              </a:rPr>
            </a:br>
            <a:r>
              <a:rPr lang="en-CA" sz="2800" b="1" dirty="0">
                <a:solidFill>
                  <a:schemeClr val="accent4">
                    <a:lumMod val="75000"/>
                  </a:schemeClr>
                </a:solidFill>
              </a:rPr>
              <a:t/>
            </a:r>
            <a:br>
              <a:rPr lang="en-CA" sz="2800" b="1" dirty="0">
                <a:solidFill>
                  <a:schemeClr val="accent4">
                    <a:lumMod val="75000"/>
                  </a:schemeClr>
                </a:solidFill>
              </a:rPr>
            </a:br>
            <a:r>
              <a:rPr lang="en-CA" sz="2800" b="1" dirty="0">
                <a:solidFill>
                  <a:schemeClr val="accent4">
                    <a:lumMod val="75000"/>
                  </a:schemeClr>
                </a:solidFill>
              </a:rPr>
              <a:t>IT’S TIME TO TALK ABOUT ALCOHOL AND PREGNANCY</a:t>
            </a:r>
          </a:p>
        </p:txBody>
      </p:sp>
      <p:sp>
        <p:nvSpPr>
          <p:cNvPr id="3" name="Subtitle 2"/>
          <p:cNvSpPr>
            <a:spLocks noGrp="1"/>
          </p:cNvSpPr>
          <p:nvPr>
            <p:ph type="subTitle" idx="1"/>
          </p:nvPr>
        </p:nvSpPr>
        <p:spPr/>
        <p:txBody>
          <a:bodyPr/>
          <a:lstStyle/>
          <a:p>
            <a:pPr algn="ctr"/>
            <a:r>
              <a:rPr lang="en-CA" dirty="0"/>
              <a:t>EDMONTON AND AREA FETAL ALCOHOL NETWORK</a:t>
            </a:r>
          </a:p>
        </p:txBody>
      </p:sp>
    </p:spTree>
    <p:extLst>
      <p:ext uri="{BB962C8B-B14F-4D97-AF65-F5344CB8AC3E}">
        <p14:creationId xmlns:p14="http://schemas.microsoft.com/office/powerpoint/2010/main" val="152256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PREVENTION CONVERSATION</a:t>
            </a:r>
          </a:p>
        </p:txBody>
      </p:sp>
      <p:pic>
        <p:nvPicPr>
          <p:cNvPr id="4" name="Content Placeholder 3" descr="percentage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3556" t="8616" r="25290" b="24128"/>
          <a:stretch/>
        </p:blipFill>
        <p:spPr>
          <a:xfrm>
            <a:off x="3206687" y="2663687"/>
            <a:ext cx="4225754" cy="3098269"/>
          </a:xfrm>
          <a:prstGeom prst="rect">
            <a:avLst/>
          </a:prstGeom>
        </p:spPr>
      </p:pic>
      <p:sp>
        <p:nvSpPr>
          <p:cNvPr id="5" name="Rectangle 4"/>
          <p:cNvSpPr/>
          <p:nvPr/>
        </p:nvSpPr>
        <p:spPr>
          <a:xfrm>
            <a:off x="7818781" y="2345636"/>
            <a:ext cx="3021497" cy="3416320"/>
          </a:xfrm>
          <a:prstGeom prst="rect">
            <a:avLst/>
          </a:prstGeom>
        </p:spPr>
        <p:txBody>
          <a:bodyPr wrap="square">
            <a:spAutoFit/>
          </a:bodyPr>
          <a:lstStyle/>
          <a:p>
            <a:pPr>
              <a:spcBef>
                <a:spcPts val="0"/>
              </a:spcBef>
              <a:spcAft>
                <a:spcPts val="1200"/>
              </a:spcAft>
            </a:pPr>
            <a:r>
              <a:rPr lang="en-US" dirty="0">
                <a:solidFill>
                  <a:schemeClr val="accent4">
                    <a:lumMod val="75000"/>
                  </a:schemeClr>
                </a:solidFill>
              </a:rPr>
              <a:t>Translation: If you drink alcohol and are having sex, take a closer look at whether your birth control is doing what it’s supposed to. If you’re thinking about getting pregnant, it’s safest to stop drinking right now. If you drank before you knew you were pregnant, don’t panic – talk to your doctor to learn more.</a:t>
            </a:r>
          </a:p>
        </p:txBody>
      </p:sp>
    </p:spTree>
    <p:extLst>
      <p:ext uri="{BB962C8B-B14F-4D97-AF65-F5344CB8AC3E}">
        <p14:creationId xmlns:p14="http://schemas.microsoft.com/office/powerpoint/2010/main" val="1761649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BACKGROUND OF THE PROJECT</a:t>
            </a:r>
          </a:p>
        </p:txBody>
      </p:sp>
      <p:sp>
        <p:nvSpPr>
          <p:cNvPr id="3" name="Content Placeholder 2"/>
          <p:cNvSpPr>
            <a:spLocks noGrp="1"/>
          </p:cNvSpPr>
          <p:nvPr>
            <p:ph idx="1"/>
          </p:nvPr>
        </p:nvSpPr>
        <p:spPr/>
        <p:txBody>
          <a:bodyPr>
            <a:normAutofit/>
          </a:bodyPr>
          <a:lstStyle/>
          <a:p>
            <a:r>
              <a:rPr lang="en-CA" dirty="0"/>
              <a:t>Based on the first and second levels of the Four-Part Model of Prevention (PHAC, 2008)</a:t>
            </a:r>
          </a:p>
          <a:p>
            <a:r>
              <a:rPr lang="en-CA" dirty="0"/>
              <a:t>Focuses on engaging communities in conversations about drinking during pregnancy or drinking before a woman even knows they are pregnant</a:t>
            </a:r>
          </a:p>
          <a:p>
            <a:r>
              <a:rPr lang="en-CA" dirty="0"/>
              <a:t>Supporting primary care providers to develop the necessary skills to engage in non-judgmental, empathetic conversations about alcohol use</a:t>
            </a:r>
          </a:p>
          <a:p>
            <a:r>
              <a:rPr lang="en-CA" dirty="0"/>
              <a:t>Focus on community engagement as a means to train and support primary care providers in the use of the screening tolls and techniques to engage women in the ‘prevention conversation’</a:t>
            </a:r>
          </a:p>
        </p:txBody>
      </p:sp>
    </p:spTree>
    <p:extLst>
      <p:ext uri="{BB962C8B-B14F-4D97-AF65-F5344CB8AC3E}">
        <p14:creationId xmlns:p14="http://schemas.microsoft.com/office/powerpoint/2010/main" val="28725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OBJECTIVES OF THE PROJECT</a:t>
            </a:r>
          </a:p>
        </p:txBody>
      </p:sp>
      <p:sp>
        <p:nvSpPr>
          <p:cNvPr id="3" name="Content Placeholder 2"/>
          <p:cNvSpPr>
            <a:spLocks noGrp="1"/>
          </p:cNvSpPr>
          <p:nvPr>
            <p:ph idx="1"/>
          </p:nvPr>
        </p:nvSpPr>
        <p:spPr/>
        <p:txBody>
          <a:bodyPr>
            <a:normAutofit fontScale="92500"/>
          </a:bodyPr>
          <a:lstStyle/>
          <a:p>
            <a:r>
              <a:rPr lang="en-CA" dirty="0">
                <a:solidFill>
                  <a:schemeClr val="accent4">
                    <a:lumMod val="75000"/>
                  </a:schemeClr>
                </a:solidFill>
              </a:rPr>
              <a:t>Increase the capacity of health and social services providers across the province to educate and support women and their partners using evidence-based practices to screen for alcohol use in pregnancy and intervene appropriately and effectively </a:t>
            </a:r>
          </a:p>
          <a:p>
            <a:r>
              <a:rPr lang="en-CA" dirty="0">
                <a:solidFill>
                  <a:schemeClr val="accent4">
                    <a:lumMod val="75000"/>
                  </a:schemeClr>
                </a:solidFill>
              </a:rPr>
              <a:t>Increase awareness among women of child-bearing age and their partners about the effects of drinking during pregnancy with a focus on early stage when pregnancy status may not be known</a:t>
            </a:r>
          </a:p>
          <a:p>
            <a:r>
              <a:rPr lang="en-CA" dirty="0">
                <a:solidFill>
                  <a:schemeClr val="accent4">
                    <a:lumMod val="75000"/>
                  </a:schemeClr>
                </a:solidFill>
              </a:rPr>
              <a:t>Increase knowledge of community resources available to women and their partners who may be concerned about alcohol consumption</a:t>
            </a:r>
          </a:p>
          <a:p>
            <a:r>
              <a:rPr lang="en-CA" dirty="0">
                <a:solidFill>
                  <a:schemeClr val="accent4">
                    <a:lumMod val="75000"/>
                  </a:schemeClr>
                </a:solidFill>
              </a:rPr>
              <a:t>Create community connections between health and social services and the FASD Service Networks to develop wrap around services </a:t>
            </a:r>
          </a:p>
        </p:txBody>
      </p:sp>
    </p:spTree>
    <p:extLst>
      <p:ext uri="{BB962C8B-B14F-4D97-AF65-F5344CB8AC3E}">
        <p14:creationId xmlns:p14="http://schemas.microsoft.com/office/powerpoint/2010/main" val="1562446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RISK AND EVIDENCE:</a:t>
            </a:r>
            <a:br>
              <a:rPr lang="en-CA" dirty="0"/>
            </a:br>
            <a:r>
              <a:rPr lang="en-CA" dirty="0"/>
              <a:t>WHAT SHOULD WE BELIEVE?</a:t>
            </a:r>
          </a:p>
        </p:txBody>
      </p:sp>
      <p:pic>
        <p:nvPicPr>
          <p:cNvPr id="4" name="Content Placeholder 3"/>
          <p:cNvPicPr>
            <a:picLocks noGrp="1" noChangeAspect="1"/>
          </p:cNvPicPr>
          <p:nvPr>
            <p:ph idx="1"/>
          </p:nvPr>
        </p:nvPicPr>
        <p:blipFill>
          <a:blip r:embed="rId3"/>
          <a:stretch>
            <a:fillRect/>
          </a:stretch>
        </p:blipFill>
        <p:spPr>
          <a:xfrm>
            <a:off x="2820977" y="2832100"/>
            <a:ext cx="8307715" cy="2644623"/>
          </a:xfrm>
          <a:prstGeom prst="rect">
            <a:avLst/>
          </a:prstGeom>
        </p:spPr>
      </p:pic>
    </p:spTree>
    <p:extLst>
      <p:ext uri="{BB962C8B-B14F-4D97-AF65-F5344CB8AC3E}">
        <p14:creationId xmlns:p14="http://schemas.microsoft.com/office/powerpoint/2010/main" val="1280488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solidFill>
                  <a:schemeClr val="accent4">
                    <a:lumMod val="75000"/>
                  </a:schemeClr>
                </a:solidFill>
              </a:rPr>
              <a:t>MESSAGE #1</a:t>
            </a:r>
          </a:p>
        </p:txBody>
      </p:sp>
      <p:sp>
        <p:nvSpPr>
          <p:cNvPr id="3" name="Content Placeholder 2"/>
          <p:cNvSpPr>
            <a:spLocks noGrp="1"/>
          </p:cNvSpPr>
          <p:nvPr>
            <p:ph idx="1"/>
          </p:nvPr>
        </p:nvSpPr>
        <p:spPr/>
        <p:txBody>
          <a:bodyPr>
            <a:normAutofit/>
          </a:bodyPr>
          <a:lstStyle/>
          <a:p>
            <a:pPr marL="0" indent="0" algn="ctr">
              <a:buNone/>
            </a:pPr>
            <a:r>
              <a:rPr lang="en-CA" sz="5600" dirty="0">
                <a:solidFill>
                  <a:schemeClr val="accent4">
                    <a:lumMod val="75000"/>
                  </a:schemeClr>
                </a:solidFill>
              </a:rPr>
              <a:t>“ZERO FOR NINE”</a:t>
            </a:r>
            <a:endParaRPr lang="en-CA" sz="5600" dirty="0"/>
          </a:p>
        </p:txBody>
      </p:sp>
    </p:spTree>
    <p:extLst>
      <p:ext uri="{BB962C8B-B14F-4D97-AF65-F5344CB8AC3E}">
        <p14:creationId xmlns:p14="http://schemas.microsoft.com/office/powerpoint/2010/main" val="1361468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MESSAGE #2</a:t>
            </a:r>
          </a:p>
        </p:txBody>
      </p:sp>
      <p:sp>
        <p:nvSpPr>
          <p:cNvPr id="3" name="Content Placeholder 2"/>
          <p:cNvSpPr>
            <a:spLocks noGrp="1"/>
          </p:cNvSpPr>
          <p:nvPr>
            <p:ph idx="1"/>
          </p:nvPr>
        </p:nvSpPr>
        <p:spPr/>
        <p:txBody>
          <a:bodyPr/>
          <a:lstStyle/>
          <a:p>
            <a:r>
              <a:rPr lang="en-CA" dirty="0">
                <a:solidFill>
                  <a:schemeClr val="accent4">
                    <a:lumMod val="75000"/>
                  </a:schemeClr>
                </a:solidFill>
              </a:rPr>
              <a:t>Drinking can be harmful at any point during pregnancy. The baby’s brain and nervous system develops throughout the entire pregnancy and may lead to a lifelong disability of FASD</a:t>
            </a:r>
          </a:p>
          <a:p>
            <a:pPr lvl="1"/>
            <a:r>
              <a:rPr lang="en-CA" dirty="0">
                <a:solidFill>
                  <a:schemeClr val="accent4">
                    <a:lumMod val="75000"/>
                  </a:schemeClr>
                </a:solidFill>
              </a:rPr>
              <a:t>Why do some women drink alcohol while pregnant?</a:t>
            </a:r>
          </a:p>
          <a:p>
            <a:pPr lvl="1"/>
            <a:endParaRPr lang="en-CA" dirty="0">
              <a:solidFill>
                <a:schemeClr val="accent4">
                  <a:lumMod val="75000"/>
                </a:schemeClr>
              </a:solidFill>
            </a:endParaRPr>
          </a:p>
        </p:txBody>
      </p:sp>
    </p:spTree>
    <p:extLst>
      <p:ext uri="{BB962C8B-B14F-4D97-AF65-F5344CB8AC3E}">
        <p14:creationId xmlns:p14="http://schemas.microsoft.com/office/powerpoint/2010/main" val="981902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MESSAGE #3</a:t>
            </a:r>
            <a:br>
              <a:rPr lang="en-CA" b="1" dirty="0">
                <a:solidFill>
                  <a:schemeClr val="accent4">
                    <a:lumMod val="75000"/>
                  </a:schemeClr>
                </a:solidFill>
              </a:rPr>
            </a:br>
            <a:endParaRPr lang="en-CA" b="1" dirty="0">
              <a:solidFill>
                <a:schemeClr val="accent4">
                  <a:lumMod val="75000"/>
                </a:schemeClr>
              </a:solidFill>
            </a:endParaRPr>
          </a:p>
        </p:txBody>
      </p:sp>
      <p:sp>
        <p:nvSpPr>
          <p:cNvPr id="3" name="Content Placeholder 2"/>
          <p:cNvSpPr>
            <a:spLocks noGrp="1"/>
          </p:cNvSpPr>
          <p:nvPr>
            <p:ph idx="1"/>
          </p:nvPr>
        </p:nvSpPr>
        <p:spPr/>
        <p:txBody>
          <a:bodyPr/>
          <a:lstStyle/>
          <a:p>
            <a:r>
              <a:rPr lang="en-CA" dirty="0">
                <a:solidFill>
                  <a:schemeClr val="accent4">
                    <a:lumMod val="75000"/>
                  </a:schemeClr>
                </a:solidFill>
              </a:rPr>
              <a:t>Alcohol and pregnancy don’t mix. If you drink alcohol and are sexually active, make sure you use effective contraception.</a:t>
            </a:r>
          </a:p>
          <a:p>
            <a:pPr lvl="1"/>
            <a:r>
              <a:rPr lang="en-CA" dirty="0">
                <a:solidFill>
                  <a:schemeClr val="accent4">
                    <a:lumMod val="75000"/>
                  </a:schemeClr>
                </a:solidFill>
              </a:rPr>
              <a:t>Change the message</a:t>
            </a:r>
          </a:p>
          <a:p>
            <a:pPr marL="320040" lvl="1" indent="0">
              <a:buNone/>
            </a:pPr>
            <a:endParaRPr lang="en-CA" dirty="0">
              <a:solidFill>
                <a:schemeClr val="accent4">
                  <a:lumMod val="75000"/>
                </a:schemeClr>
              </a:solidFill>
            </a:endParaRPr>
          </a:p>
        </p:txBody>
      </p:sp>
    </p:spTree>
    <p:extLst>
      <p:ext uri="{BB962C8B-B14F-4D97-AF65-F5344CB8AC3E}">
        <p14:creationId xmlns:p14="http://schemas.microsoft.com/office/powerpoint/2010/main" val="1104921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MESSAGE #4</a:t>
            </a:r>
          </a:p>
        </p:txBody>
      </p:sp>
      <p:sp>
        <p:nvSpPr>
          <p:cNvPr id="3" name="Content Placeholder 2"/>
          <p:cNvSpPr>
            <a:spLocks noGrp="1"/>
          </p:cNvSpPr>
          <p:nvPr>
            <p:ph idx="1"/>
          </p:nvPr>
        </p:nvSpPr>
        <p:spPr/>
        <p:txBody>
          <a:bodyPr/>
          <a:lstStyle/>
          <a:p>
            <a:r>
              <a:rPr lang="en-CA" dirty="0">
                <a:solidFill>
                  <a:schemeClr val="accent4">
                    <a:lumMod val="75000"/>
                  </a:schemeClr>
                </a:solidFill>
              </a:rPr>
              <a:t>Some women need support, care, and treatment to help them to stop drinking during pregnancy </a:t>
            </a:r>
            <a:endParaRPr lang="en-CA" dirty="0" smtClean="0">
              <a:solidFill>
                <a:schemeClr val="accent4">
                  <a:lumMod val="75000"/>
                </a:schemeClr>
              </a:solidFill>
            </a:endParaRPr>
          </a:p>
          <a:p>
            <a:pPr lvl="1"/>
            <a:r>
              <a:rPr lang="en-CA" dirty="0" smtClean="0">
                <a:solidFill>
                  <a:schemeClr val="accent4">
                    <a:lumMod val="75000"/>
                  </a:schemeClr>
                </a:solidFill>
              </a:rPr>
              <a:t>What </a:t>
            </a:r>
            <a:r>
              <a:rPr lang="en-CA" dirty="0">
                <a:solidFill>
                  <a:schemeClr val="accent4">
                    <a:lumMod val="75000"/>
                  </a:schemeClr>
                </a:solidFill>
              </a:rPr>
              <a:t>are some of the top barriers that pregnant women who are using alcohol face when trying to seek help and support?</a:t>
            </a:r>
          </a:p>
        </p:txBody>
      </p:sp>
    </p:spTree>
    <p:extLst>
      <p:ext uri="{BB962C8B-B14F-4D97-AF65-F5344CB8AC3E}">
        <p14:creationId xmlns:p14="http://schemas.microsoft.com/office/powerpoint/2010/main" val="2711491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solidFill>
                  <a:schemeClr val="accent4">
                    <a:lumMod val="75000"/>
                  </a:schemeClr>
                </a:solidFill>
              </a:rPr>
              <a:t>IS THERE SOMEONE TO BLAME?</a:t>
            </a:r>
          </a:p>
        </p:txBody>
      </p:sp>
      <p:pic>
        <p:nvPicPr>
          <p:cNvPr id="4" name="Content Placeholder 5" descr="angry.png"/>
          <p:cNvPicPr>
            <a:picLocks noGrp="1" noChangeAspect="1"/>
          </p:cNvPicPr>
          <p:nvPr>
            <p:ph idx="1"/>
          </p:nvPr>
        </p:nvPicPr>
        <p:blipFill>
          <a:blip r:embed="rId3">
            <a:extLst>
              <a:ext uri="{28A0092B-C50C-407E-A947-70E740481C1C}">
                <a14:useLocalDpi xmlns:a14="http://schemas.microsoft.com/office/drawing/2010/main" val="0"/>
              </a:ext>
            </a:extLst>
          </a:blip>
          <a:srcRect t="492" b="492"/>
          <a:stretch>
            <a:fillRect/>
          </a:stretch>
        </p:blipFill>
        <p:spPr>
          <a:xfrm>
            <a:off x="4553517" y="2438400"/>
            <a:ext cx="5531303" cy="3651250"/>
          </a:xfrm>
        </p:spPr>
      </p:pic>
    </p:spTree>
    <p:extLst>
      <p:ext uri="{BB962C8B-B14F-4D97-AF65-F5344CB8AC3E}">
        <p14:creationId xmlns:p14="http://schemas.microsoft.com/office/powerpoint/2010/main" val="3700948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MESSAGE #5</a:t>
            </a:r>
          </a:p>
        </p:txBody>
      </p:sp>
      <p:sp>
        <p:nvSpPr>
          <p:cNvPr id="3" name="Content Placeholder 2"/>
          <p:cNvSpPr>
            <a:spLocks noGrp="1"/>
          </p:cNvSpPr>
          <p:nvPr>
            <p:ph idx="1"/>
          </p:nvPr>
        </p:nvSpPr>
        <p:spPr/>
        <p:txBody>
          <a:bodyPr/>
          <a:lstStyle/>
          <a:p>
            <a:r>
              <a:rPr lang="en-CA" dirty="0">
                <a:solidFill>
                  <a:schemeClr val="accent4">
                    <a:lumMod val="75000"/>
                  </a:schemeClr>
                </a:solidFill>
              </a:rPr>
              <a:t>Friends, partners, and family members can support a pregnant woman by asking how they can help her to make healthy choices and healthy babies</a:t>
            </a:r>
          </a:p>
          <a:p>
            <a:pPr lvl="1"/>
            <a:r>
              <a:rPr lang="en-CA" dirty="0">
                <a:solidFill>
                  <a:schemeClr val="accent4">
                    <a:lumMod val="75000"/>
                  </a:schemeClr>
                </a:solidFill>
              </a:rPr>
              <a:t>What are some ways that friends, partners, family, workers, etc. can support a women to have an alcohol free pregnancy?</a:t>
            </a:r>
          </a:p>
        </p:txBody>
      </p:sp>
    </p:spTree>
    <p:extLst>
      <p:ext uri="{BB962C8B-B14F-4D97-AF65-F5344CB8AC3E}">
        <p14:creationId xmlns:p14="http://schemas.microsoft.com/office/powerpoint/2010/main" val="392552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sz="6600" b="1" dirty="0">
                <a:solidFill>
                  <a:schemeClr val="accent4">
                    <a:lumMod val="75000"/>
                  </a:schemeClr>
                </a:solidFill>
              </a:rPr>
              <a:t>FASD</a:t>
            </a:r>
            <a:r>
              <a:rPr lang="en-CA" dirty="0"/>
              <a:t/>
            </a:r>
            <a:br>
              <a:rPr lang="en-CA" dirty="0"/>
            </a:br>
            <a:endParaRPr lang="en-CA" dirty="0"/>
          </a:p>
        </p:txBody>
      </p:sp>
      <p:sp>
        <p:nvSpPr>
          <p:cNvPr id="3" name="Content Placeholder 2"/>
          <p:cNvSpPr>
            <a:spLocks noGrp="1"/>
          </p:cNvSpPr>
          <p:nvPr>
            <p:ph idx="1"/>
          </p:nvPr>
        </p:nvSpPr>
        <p:spPr/>
        <p:txBody>
          <a:bodyPr>
            <a:normAutofit/>
          </a:bodyPr>
          <a:lstStyle/>
          <a:p>
            <a:pPr>
              <a:lnSpc>
                <a:spcPct val="200000"/>
              </a:lnSpc>
            </a:pPr>
            <a:r>
              <a:rPr lang="en-CA" dirty="0">
                <a:solidFill>
                  <a:schemeClr val="accent4">
                    <a:lumMod val="75000"/>
                  </a:schemeClr>
                </a:solidFill>
              </a:rPr>
              <a:t>What does it stand for?</a:t>
            </a:r>
          </a:p>
          <a:p>
            <a:pPr>
              <a:lnSpc>
                <a:spcPct val="200000"/>
              </a:lnSpc>
            </a:pPr>
            <a:r>
              <a:rPr lang="en-CA" dirty="0">
                <a:solidFill>
                  <a:schemeClr val="accent4">
                    <a:lumMod val="75000"/>
                  </a:schemeClr>
                </a:solidFill>
              </a:rPr>
              <a:t>How does FASD happen?</a:t>
            </a:r>
          </a:p>
          <a:p>
            <a:pPr>
              <a:lnSpc>
                <a:spcPct val="200000"/>
              </a:lnSpc>
            </a:pPr>
            <a:r>
              <a:rPr lang="en-CA" dirty="0">
                <a:solidFill>
                  <a:schemeClr val="accent4">
                    <a:lumMod val="75000"/>
                  </a:schemeClr>
                </a:solidFill>
              </a:rPr>
              <a:t>How many Albertans have FASD?</a:t>
            </a:r>
          </a:p>
          <a:p>
            <a:pPr>
              <a:lnSpc>
                <a:spcPct val="200000"/>
              </a:lnSpc>
            </a:pPr>
            <a:r>
              <a:rPr lang="en-CA" dirty="0">
                <a:solidFill>
                  <a:schemeClr val="accent4">
                    <a:lumMod val="75000"/>
                  </a:schemeClr>
                </a:solidFill>
              </a:rPr>
              <a:t>How many babies a year are born with FASD in Alberta?</a:t>
            </a:r>
          </a:p>
          <a:p>
            <a:pPr>
              <a:lnSpc>
                <a:spcPct val="200000"/>
              </a:lnSpc>
            </a:pPr>
            <a:r>
              <a:rPr lang="en-CA" dirty="0">
                <a:solidFill>
                  <a:schemeClr val="accent4">
                    <a:lumMod val="75000"/>
                  </a:schemeClr>
                </a:solidFill>
              </a:rPr>
              <a:t>Can the father cause FASD? </a:t>
            </a:r>
          </a:p>
          <a:p>
            <a:pPr marL="0" indent="0">
              <a:lnSpc>
                <a:spcPct val="200000"/>
              </a:lnSpc>
              <a:buNone/>
            </a:pPr>
            <a:endParaRPr lang="en-CA" dirty="0">
              <a:solidFill>
                <a:schemeClr val="accent4">
                  <a:lumMod val="75000"/>
                </a:schemeClr>
              </a:solidFill>
            </a:endParaRPr>
          </a:p>
        </p:txBody>
      </p:sp>
    </p:spTree>
    <p:extLst>
      <p:ext uri="{BB962C8B-B14F-4D97-AF65-F5344CB8AC3E}">
        <p14:creationId xmlns:p14="http://schemas.microsoft.com/office/powerpoint/2010/main" val="326218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accent4">
                    <a:lumMod val="75000"/>
                  </a:schemeClr>
                </a:solidFill>
              </a:rPr>
              <a:t>Prevention Efforts Must…</a:t>
            </a:r>
            <a:r>
              <a:rPr lang="en-CA" b="1" dirty="0"/>
              <a:t>	</a:t>
            </a:r>
          </a:p>
        </p:txBody>
      </p:sp>
      <p:sp>
        <p:nvSpPr>
          <p:cNvPr id="4" name="Content Placeholder 3"/>
          <p:cNvSpPr txBox="1">
            <a:spLocks noGrp="1"/>
          </p:cNvSpPr>
          <p:nvPr>
            <p:ph idx="1"/>
          </p:nvPr>
        </p:nvSpPr>
        <p:spPr>
          <a:xfrm>
            <a:off x="5803901" y="2362200"/>
            <a:ext cx="1727199" cy="3850285"/>
          </a:xfrm>
          <a:prstGeom prst="rect">
            <a:avLst/>
          </a:prstGeom>
          <a:noFill/>
        </p:spPr>
        <p:txBody>
          <a:bodyPr wrap="square" rtlCol="0">
            <a:spAutoFit/>
          </a:bodyPr>
          <a:lstStyle/>
          <a:p>
            <a:pPr marL="0" indent="0">
              <a:buNone/>
            </a:pPr>
            <a:r>
              <a:rPr lang="en-US" sz="2000" b="1" dirty="0">
                <a:solidFill>
                  <a:schemeClr val="accent4">
                    <a:lumMod val="75000"/>
                  </a:schemeClr>
                </a:solidFill>
              </a:rPr>
              <a:t>Move the focus from a woman’s alcohol use to understanding the related health and social problems that contribute to FASD</a:t>
            </a:r>
            <a:r>
              <a:rPr lang="en-US" sz="2000" dirty="0">
                <a:solidFill>
                  <a:schemeClr val="accent4">
                    <a:lumMod val="75000"/>
                  </a:schemeClr>
                </a:solidFill>
              </a:rPr>
              <a:t>.</a:t>
            </a:r>
          </a:p>
        </p:txBody>
      </p:sp>
    </p:spTree>
    <p:extLst>
      <p:ext uri="{BB962C8B-B14F-4D97-AF65-F5344CB8AC3E}">
        <p14:creationId xmlns:p14="http://schemas.microsoft.com/office/powerpoint/2010/main" val="110282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IT’S NOT ONLY ABOUT THE ALCOHOL</a:t>
            </a:r>
          </a:p>
        </p:txBody>
      </p:sp>
      <p:pic>
        <p:nvPicPr>
          <p:cNvPr id="4" name="Content Placeholder 3"/>
          <p:cNvPicPr>
            <a:picLocks noGrp="1" noChangeAspect="1"/>
          </p:cNvPicPr>
          <p:nvPr>
            <p:ph idx="1"/>
          </p:nvPr>
        </p:nvPicPr>
        <p:blipFill>
          <a:blip r:embed="rId3"/>
          <a:stretch>
            <a:fillRect/>
          </a:stretch>
        </p:blipFill>
        <p:spPr>
          <a:xfrm>
            <a:off x="4643869" y="2438400"/>
            <a:ext cx="5350600" cy="3651250"/>
          </a:xfrm>
          <a:prstGeom prst="rect">
            <a:avLst/>
          </a:prstGeom>
        </p:spPr>
      </p:pic>
      <p:grpSp>
        <p:nvGrpSpPr>
          <p:cNvPr id="5" name="Group 3"/>
          <p:cNvGrpSpPr>
            <a:grpSpLocks/>
          </p:cNvGrpSpPr>
          <p:nvPr/>
        </p:nvGrpSpPr>
        <p:grpSpPr bwMode="auto">
          <a:xfrm>
            <a:off x="5753101" y="3111500"/>
            <a:ext cx="3378200" cy="2282121"/>
            <a:chOff x="1536" y="1200"/>
            <a:chExt cx="2794" cy="2058"/>
          </a:xfrm>
        </p:grpSpPr>
        <p:sp>
          <p:nvSpPr>
            <p:cNvPr id="6" name="Text Box 4"/>
            <p:cNvSpPr txBox="1">
              <a:spLocks noChangeArrowheads="1"/>
            </p:cNvSpPr>
            <p:nvPr/>
          </p:nvSpPr>
          <p:spPr bwMode="auto">
            <a:xfrm>
              <a:off x="1718" y="1266"/>
              <a:ext cx="778" cy="472"/>
            </a:xfrm>
            <a:prstGeom prst="rect">
              <a:avLst/>
            </a:prstGeom>
            <a:noFill/>
            <a:ln w="12700">
              <a:noFill/>
              <a:miter lim="800000"/>
              <a:headEnd type="none" w="sm" len="sm"/>
              <a:tailEnd type="none" w="sm" len="sm"/>
            </a:ln>
          </p:spPr>
          <p:txBody>
            <a:bodyPr>
              <a:spAutoFit/>
            </a:bodyPr>
            <a:lstStyle/>
            <a:p>
              <a:pPr algn="ctr" eaLnBrk="0" hangingPunct="0"/>
              <a:r>
                <a:rPr lang="en-US" sz="1400" b="1" dirty="0">
                  <a:solidFill>
                    <a:schemeClr val="tx2"/>
                  </a:solidFill>
                  <a:latin typeface="Microsoft Sans Serif" pitchFamily="34" charset="0"/>
                </a:rPr>
                <a:t>Mother’s nutrition</a:t>
              </a:r>
            </a:p>
          </p:txBody>
        </p:sp>
        <p:sp>
          <p:nvSpPr>
            <p:cNvPr id="7" name="Text Box 5"/>
            <p:cNvSpPr txBox="1">
              <a:spLocks noChangeArrowheads="1"/>
            </p:cNvSpPr>
            <p:nvPr/>
          </p:nvSpPr>
          <p:spPr bwMode="auto">
            <a:xfrm>
              <a:off x="2640" y="2592"/>
              <a:ext cx="778" cy="666"/>
            </a:xfrm>
            <a:prstGeom prst="rect">
              <a:avLst/>
            </a:prstGeom>
            <a:noFill/>
            <a:ln w="12700">
              <a:noFill/>
              <a:miter lim="800000"/>
              <a:headEnd type="none" w="sm" len="sm"/>
              <a:tailEnd type="none" w="sm" len="sm"/>
            </a:ln>
          </p:spPr>
          <p:txBody>
            <a:bodyPr>
              <a:spAutoFit/>
            </a:bodyPr>
            <a:lstStyle/>
            <a:p>
              <a:pPr algn="ctr" eaLnBrk="0" hangingPunct="0"/>
              <a:r>
                <a:rPr lang="en-US" sz="1400" b="1">
                  <a:solidFill>
                    <a:schemeClr val="tx2"/>
                  </a:solidFill>
                  <a:latin typeface="Microsoft Sans Serif" pitchFamily="34" charset="0"/>
                </a:rPr>
                <a:t>Mother’s stress level</a:t>
              </a:r>
            </a:p>
          </p:txBody>
        </p:sp>
        <p:sp>
          <p:nvSpPr>
            <p:cNvPr id="8" name="Text Box 6"/>
            <p:cNvSpPr txBox="1">
              <a:spLocks noChangeArrowheads="1"/>
            </p:cNvSpPr>
            <p:nvPr/>
          </p:nvSpPr>
          <p:spPr bwMode="auto">
            <a:xfrm>
              <a:off x="1536" y="2121"/>
              <a:ext cx="778" cy="860"/>
            </a:xfrm>
            <a:prstGeom prst="rect">
              <a:avLst/>
            </a:prstGeom>
            <a:noFill/>
            <a:ln w="12700">
              <a:noFill/>
              <a:miter lim="800000"/>
              <a:headEnd type="none" w="sm" len="sm"/>
              <a:tailEnd type="none" w="sm" len="sm"/>
            </a:ln>
          </p:spPr>
          <p:txBody>
            <a:bodyPr>
              <a:spAutoFit/>
            </a:bodyPr>
            <a:lstStyle/>
            <a:p>
              <a:pPr algn="ctr" eaLnBrk="0" hangingPunct="0"/>
              <a:r>
                <a:rPr lang="en-US" sz="1400" b="1">
                  <a:solidFill>
                    <a:schemeClr val="tx2"/>
                  </a:solidFill>
                  <a:latin typeface="Microsoft Sans Serif" pitchFamily="34" charset="0"/>
                </a:rPr>
                <a:t>Mother’s access to prenatal care</a:t>
              </a:r>
            </a:p>
          </p:txBody>
        </p:sp>
        <p:sp>
          <p:nvSpPr>
            <p:cNvPr id="9" name="Text Box 7"/>
            <p:cNvSpPr txBox="1">
              <a:spLocks noChangeArrowheads="1"/>
            </p:cNvSpPr>
            <p:nvPr/>
          </p:nvSpPr>
          <p:spPr bwMode="auto">
            <a:xfrm>
              <a:off x="3408" y="1200"/>
              <a:ext cx="778" cy="860"/>
            </a:xfrm>
            <a:prstGeom prst="rect">
              <a:avLst/>
            </a:prstGeom>
            <a:noFill/>
            <a:ln w="12700">
              <a:noFill/>
              <a:miter lim="800000"/>
              <a:headEnd type="none" w="sm" len="sm"/>
              <a:tailEnd type="none" w="sm" len="sm"/>
            </a:ln>
          </p:spPr>
          <p:txBody>
            <a:bodyPr>
              <a:spAutoFit/>
            </a:bodyPr>
            <a:lstStyle/>
            <a:p>
              <a:pPr algn="ctr" eaLnBrk="0" hangingPunct="0"/>
              <a:r>
                <a:rPr lang="en-US" sz="1400" b="1" dirty="0">
                  <a:solidFill>
                    <a:schemeClr val="tx2"/>
                  </a:solidFill>
                  <a:latin typeface="Microsoft Sans Serif" pitchFamily="34" charset="0"/>
                </a:rPr>
                <a:t>Mother’s use of other drugs</a:t>
              </a:r>
            </a:p>
          </p:txBody>
        </p:sp>
        <p:sp>
          <p:nvSpPr>
            <p:cNvPr id="10" name="Text Box 8"/>
            <p:cNvSpPr txBox="1">
              <a:spLocks noChangeArrowheads="1"/>
            </p:cNvSpPr>
            <p:nvPr/>
          </p:nvSpPr>
          <p:spPr bwMode="auto">
            <a:xfrm>
              <a:off x="3552" y="2121"/>
              <a:ext cx="778" cy="666"/>
            </a:xfrm>
            <a:prstGeom prst="rect">
              <a:avLst/>
            </a:prstGeom>
            <a:noFill/>
            <a:ln w="12700">
              <a:noFill/>
              <a:miter lim="800000"/>
              <a:headEnd type="none" w="sm" len="sm"/>
              <a:tailEnd type="none" w="sm" len="sm"/>
            </a:ln>
          </p:spPr>
          <p:txBody>
            <a:bodyPr>
              <a:spAutoFit/>
            </a:bodyPr>
            <a:lstStyle/>
            <a:p>
              <a:pPr algn="ctr" eaLnBrk="0" hangingPunct="0"/>
              <a:r>
                <a:rPr lang="en-US" sz="1400" b="1">
                  <a:solidFill>
                    <a:schemeClr val="tx2"/>
                  </a:solidFill>
                  <a:latin typeface="Microsoft Sans Serif" pitchFamily="34" charset="0"/>
                </a:rPr>
                <a:t>Mother’s overall health</a:t>
              </a:r>
            </a:p>
          </p:txBody>
        </p:sp>
      </p:grpSp>
      <p:sp>
        <p:nvSpPr>
          <p:cNvPr id="11" name="Oval 2"/>
          <p:cNvSpPr>
            <a:spLocks noChangeArrowheads="1"/>
          </p:cNvSpPr>
          <p:nvPr/>
        </p:nvSpPr>
        <p:spPr bwMode="auto">
          <a:xfrm>
            <a:off x="6740361" y="3536803"/>
            <a:ext cx="1282700" cy="917575"/>
          </a:xfrm>
          <a:prstGeom prst="ellipse">
            <a:avLst/>
          </a:prstGeom>
          <a:solidFill>
            <a:schemeClr val="accent2"/>
          </a:solidFill>
          <a:ln w="12700">
            <a:noFill/>
            <a:round/>
            <a:headEnd type="none" w="sm" len="sm"/>
            <a:tailEnd type="none" w="sm" len="sm"/>
          </a:ln>
        </p:spPr>
        <p:txBody>
          <a:bodyPr anchor="ctr"/>
          <a:lstStyle/>
          <a:p>
            <a:pPr algn="ctr" eaLnBrk="0" hangingPunct="0"/>
            <a:r>
              <a:rPr lang="en-US" sz="1400" b="1" dirty="0">
                <a:solidFill>
                  <a:schemeClr val="bg1"/>
                </a:solidFill>
                <a:latin typeface="Microsoft Sans Serif" pitchFamily="34" charset="0"/>
              </a:rPr>
              <a:t>Mother’s Alcohol Use</a:t>
            </a:r>
          </a:p>
        </p:txBody>
      </p:sp>
    </p:spTree>
    <p:extLst>
      <p:ext uri="{BB962C8B-B14F-4D97-AF65-F5344CB8AC3E}">
        <p14:creationId xmlns:p14="http://schemas.microsoft.com/office/powerpoint/2010/main" val="4110289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HOW TO PREVENT FASD?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6274278"/>
              </p:ext>
            </p:extLst>
          </p:nvPr>
        </p:nvGraphicFramePr>
        <p:xfrm>
          <a:off x="2933700" y="2438400"/>
          <a:ext cx="8770938"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3970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b="1" dirty="0">
                <a:solidFill>
                  <a:schemeClr val="accent4">
                    <a:lumMod val="75000"/>
                  </a:schemeClr>
                </a:solidFill>
              </a:rPr>
              <a:t>NOW WHAT? WHAT CAN I DO?</a:t>
            </a:r>
          </a:p>
        </p:txBody>
      </p:sp>
      <p:sp>
        <p:nvSpPr>
          <p:cNvPr id="3" name="Content Placeholder 2"/>
          <p:cNvSpPr>
            <a:spLocks noGrp="1"/>
          </p:cNvSpPr>
          <p:nvPr>
            <p:ph idx="1"/>
          </p:nvPr>
        </p:nvSpPr>
        <p:spPr/>
        <p:txBody>
          <a:bodyPr>
            <a:normAutofit fontScale="77500" lnSpcReduction="20000"/>
          </a:bodyPr>
          <a:lstStyle/>
          <a:p>
            <a:pPr marL="0" indent="0" algn="ctr">
              <a:buNone/>
            </a:pPr>
            <a:r>
              <a:rPr lang="en-CA" sz="7200" dirty="0">
                <a:solidFill>
                  <a:schemeClr val="accent4">
                    <a:lumMod val="75000"/>
                  </a:schemeClr>
                </a:solidFill>
              </a:rPr>
              <a:t>GREAT QUESTION!!</a:t>
            </a:r>
          </a:p>
          <a:p>
            <a:pPr marL="0" indent="0" algn="ctr">
              <a:buNone/>
            </a:pPr>
            <a:r>
              <a:rPr lang="en-CA" sz="4400" dirty="0">
                <a:solidFill>
                  <a:schemeClr val="accent4">
                    <a:lumMod val="75000"/>
                  </a:schemeClr>
                </a:solidFill>
              </a:rPr>
              <a:t>What can you do?</a:t>
            </a:r>
          </a:p>
          <a:p>
            <a:pPr marL="0" indent="0" algn="ctr">
              <a:buNone/>
            </a:pPr>
            <a:r>
              <a:rPr lang="en-CA" sz="4400" dirty="0">
                <a:solidFill>
                  <a:schemeClr val="accent4">
                    <a:lumMod val="75000"/>
                  </a:schemeClr>
                </a:solidFill>
              </a:rPr>
              <a:t>Prevention efforts must move the focus from a woman’s alcohol use to understanding the related health and social problems that contribute to FASD.</a:t>
            </a:r>
          </a:p>
        </p:txBody>
      </p:sp>
    </p:spTree>
    <p:extLst>
      <p:ext uri="{BB962C8B-B14F-4D97-AF65-F5344CB8AC3E}">
        <p14:creationId xmlns:p14="http://schemas.microsoft.com/office/powerpoint/2010/main" val="1811690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HOW CAN WE MAKE A DIFFERENCE?</a:t>
            </a:r>
          </a:p>
        </p:txBody>
      </p:sp>
      <p:sp>
        <p:nvSpPr>
          <p:cNvPr id="3" name="Content Placeholder 2"/>
          <p:cNvSpPr>
            <a:spLocks noGrp="1"/>
          </p:cNvSpPr>
          <p:nvPr>
            <p:ph idx="1"/>
          </p:nvPr>
        </p:nvSpPr>
        <p:spPr/>
        <p:txBody>
          <a:bodyPr/>
          <a:lstStyle/>
          <a:p>
            <a:r>
              <a:rPr lang="en-CA" dirty="0">
                <a:solidFill>
                  <a:schemeClr val="accent4">
                    <a:lumMod val="75000"/>
                  </a:schemeClr>
                </a:solidFill>
              </a:rPr>
              <a:t>Promote FASD learning in your community</a:t>
            </a:r>
          </a:p>
          <a:p>
            <a:r>
              <a:rPr lang="en-CA" dirty="0">
                <a:solidFill>
                  <a:schemeClr val="accent4">
                    <a:lumMod val="75000"/>
                  </a:schemeClr>
                </a:solidFill>
              </a:rPr>
              <a:t>Advocate for planned pregnancies and healthy lifestyle choices</a:t>
            </a:r>
          </a:p>
          <a:p>
            <a:r>
              <a:rPr lang="en-CA" dirty="0">
                <a:solidFill>
                  <a:schemeClr val="accent4">
                    <a:lumMod val="75000"/>
                  </a:schemeClr>
                </a:solidFill>
              </a:rPr>
              <a:t>Keep learning about the complexities of FASD and how it affects people</a:t>
            </a:r>
          </a:p>
          <a:p>
            <a:r>
              <a:rPr lang="en-CA" dirty="0">
                <a:solidFill>
                  <a:schemeClr val="accent4">
                    <a:lumMod val="75000"/>
                  </a:schemeClr>
                </a:solidFill>
              </a:rPr>
              <a:t>Help when and how you can</a:t>
            </a:r>
          </a:p>
          <a:p>
            <a:r>
              <a:rPr lang="en-CA" dirty="0">
                <a:solidFill>
                  <a:schemeClr val="accent4">
                    <a:lumMod val="75000"/>
                  </a:schemeClr>
                </a:solidFill>
              </a:rPr>
              <a:t>Remember: FASD affects us ALL!</a:t>
            </a:r>
          </a:p>
        </p:txBody>
      </p:sp>
    </p:spTree>
    <p:extLst>
      <p:ext uri="{BB962C8B-B14F-4D97-AF65-F5344CB8AC3E}">
        <p14:creationId xmlns:p14="http://schemas.microsoft.com/office/powerpoint/2010/main" val="2569733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TURNING TO ONE ANOTHER</a:t>
            </a:r>
          </a:p>
        </p:txBody>
      </p:sp>
      <p:sp>
        <p:nvSpPr>
          <p:cNvPr id="3" name="Content Placeholder 2"/>
          <p:cNvSpPr>
            <a:spLocks noGrp="1"/>
          </p:cNvSpPr>
          <p:nvPr>
            <p:ph idx="1"/>
          </p:nvPr>
        </p:nvSpPr>
        <p:spPr>
          <a:xfrm>
            <a:off x="3987801" y="2413000"/>
            <a:ext cx="7061200" cy="3676904"/>
          </a:xfrm>
        </p:spPr>
        <p:txBody>
          <a:bodyPr/>
          <a:lstStyle/>
          <a:p>
            <a:r>
              <a:rPr lang="en-CA" dirty="0"/>
              <a:t>Turning to One Another: Simple Conversations to Restore Hope to the Future, 2002 </a:t>
            </a:r>
          </a:p>
          <a:p>
            <a:pPr lvl="4"/>
            <a:r>
              <a:rPr lang="en-CA" dirty="0"/>
              <a:t>Margaret Wheatley</a:t>
            </a:r>
          </a:p>
        </p:txBody>
      </p:sp>
    </p:spTree>
    <p:extLst>
      <p:ext uri="{BB962C8B-B14F-4D97-AF65-F5344CB8AC3E}">
        <p14:creationId xmlns:p14="http://schemas.microsoft.com/office/powerpoint/2010/main" val="1222935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QUESTIONS?</a:t>
            </a:r>
          </a:p>
        </p:txBody>
      </p:sp>
      <p:sp>
        <p:nvSpPr>
          <p:cNvPr id="3" name="Content Placeholder 2"/>
          <p:cNvSpPr>
            <a:spLocks noGrp="1"/>
          </p:cNvSpPr>
          <p:nvPr>
            <p:ph idx="1"/>
          </p:nvPr>
        </p:nvSpPr>
        <p:spPr/>
        <p:txBody>
          <a:bodyPr/>
          <a:lstStyle/>
          <a:p>
            <a:r>
              <a:rPr lang="en-CA" dirty="0">
                <a:solidFill>
                  <a:schemeClr val="accent4">
                    <a:lumMod val="75000"/>
                  </a:schemeClr>
                </a:solidFill>
              </a:rPr>
              <a:t>Please feel free to tell other people, programs, agencies about the Prevention Conversation and have them call me if they want to schedule a presentation! I can present to almost anyone! </a:t>
            </a:r>
          </a:p>
        </p:txBody>
      </p:sp>
    </p:spTree>
    <p:extLst>
      <p:ext uri="{BB962C8B-B14F-4D97-AF65-F5344CB8AC3E}">
        <p14:creationId xmlns:p14="http://schemas.microsoft.com/office/powerpoint/2010/main" val="4081703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b="1" dirty="0">
                <a:solidFill>
                  <a:schemeClr val="accent4">
                    <a:lumMod val="75000"/>
                  </a:schemeClr>
                </a:solidFill>
              </a:rPr>
              <a:t>ALBERTA FASD SERVICE NETWORKS</a:t>
            </a:r>
          </a:p>
        </p:txBody>
      </p:sp>
      <p:pic>
        <p:nvPicPr>
          <p:cNvPr id="4" name="Picture 9" descr="Network Map Mar 2009"/>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8429114" y="2451100"/>
            <a:ext cx="219971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84800" y="2690336"/>
            <a:ext cx="1981200" cy="1938992"/>
          </a:xfrm>
          <a:prstGeom prst="rect">
            <a:avLst/>
          </a:prstGeom>
        </p:spPr>
        <p:txBody>
          <a:bodyPr wrap="square">
            <a:spAutoFit/>
          </a:bodyPr>
          <a:lstStyle/>
          <a:p>
            <a:pPr algn="ctr"/>
            <a:r>
              <a:rPr lang="en-US" sz="2000" b="1" dirty="0" smtClean="0">
                <a:solidFill>
                  <a:schemeClr val="accent4">
                    <a:lumMod val="75000"/>
                  </a:schemeClr>
                </a:solidFill>
              </a:rPr>
              <a:t>Visit</a:t>
            </a:r>
          </a:p>
          <a:p>
            <a:pPr algn="ctr"/>
            <a:r>
              <a:rPr lang="en-US" sz="2000" b="1" dirty="0" smtClean="0">
                <a:solidFill>
                  <a:schemeClr val="accent4">
                    <a:lumMod val="75000"/>
                  </a:schemeClr>
                </a:solidFill>
              </a:rPr>
              <a:t>fasd.alberta.ca</a:t>
            </a:r>
            <a:endParaRPr lang="en-CA" sz="2000" b="1" dirty="0">
              <a:solidFill>
                <a:schemeClr val="accent4">
                  <a:lumMod val="75000"/>
                </a:schemeClr>
              </a:solidFill>
            </a:endParaRPr>
          </a:p>
          <a:p>
            <a:pPr algn="ctr"/>
            <a:r>
              <a:rPr lang="en-US" sz="2000" b="1" dirty="0">
                <a:solidFill>
                  <a:schemeClr val="accent4">
                    <a:lumMod val="75000"/>
                  </a:schemeClr>
                </a:solidFill>
              </a:rPr>
              <a:t>to link to the </a:t>
            </a:r>
            <a:br>
              <a:rPr lang="en-US" sz="2000" b="1" dirty="0">
                <a:solidFill>
                  <a:schemeClr val="accent4">
                    <a:lumMod val="75000"/>
                  </a:schemeClr>
                </a:solidFill>
              </a:rPr>
            </a:br>
            <a:r>
              <a:rPr lang="en-US" sz="2000" b="1" dirty="0">
                <a:solidFill>
                  <a:schemeClr val="accent4">
                    <a:lumMod val="75000"/>
                  </a:schemeClr>
                </a:solidFill>
              </a:rPr>
              <a:t>FASD Service Network </a:t>
            </a:r>
            <a:br>
              <a:rPr lang="en-US" sz="2000" b="1" dirty="0">
                <a:solidFill>
                  <a:schemeClr val="accent4">
                    <a:lumMod val="75000"/>
                  </a:schemeClr>
                </a:solidFill>
              </a:rPr>
            </a:br>
            <a:r>
              <a:rPr lang="en-US" sz="2000" b="1" dirty="0">
                <a:solidFill>
                  <a:schemeClr val="accent4">
                    <a:lumMod val="75000"/>
                  </a:schemeClr>
                </a:solidFill>
              </a:rPr>
              <a:t>in your area.</a:t>
            </a:r>
          </a:p>
        </p:txBody>
      </p:sp>
    </p:spTree>
    <p:extLst>
      <p:ext uri="{BB962C8B-B14F-4D97-AF65-F5344CB8AC3E}">
        <p14:creationId xmlns:p14="http://schemas.microsoft.com/office/powerpoint/2010/main" val="3525850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A drink is a </a:t>
            </a:r>
            <a:r>
              <a:rPr lang="en-CA" b="1" dirty="0" smtClean="0">
                <a:solidFill>
                  <a:schemeClr val="accent4">
                    <a:lumMod val="75000"/>
                  </a:schemeClr>
                </a:solidFill>
              </a:rPr>
              <a:t>drink</a:t>
            </a:r>
            <a:endParaRPr lang="en-CA" b="1" dirty="0">
              <a:solidFill>
                <a:schemeClr val="accent4">
                  <a:lumMod val="75000"/>
                </a:schemeClr>
              </a:solidFill>
            </a:endParaRPr>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3"/>
          <a:stretch>
            <a:fillRect/>
          </a:stretch>
        </p:blipFill>
        <p:spPr>
          <a:xfrm>
            <a:off x="4059283" y="2432304"/>
            <a:ext cx="6519404" cy="3657600"/>
          </a:xfrm>
          <a:prstGeom prst="rect">
            <a:avLst/>
          </a:prstGeom>
        </p:spPr>
      </p:pic>
    </p:spTree>
    <p:extLst>
      <p:ext uri="{BB962C8B-B14F-4D97-AF65-F5344CB8AC3E}">
        <p14:creationId xmlns:p14="http://schemas.microsoft.com/office/powerpoint/2010/main" val="3417673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MYTH OR FACT?</a:t>
            </a:r>
          </a:p>
        </p:txBody>
      </p:sp>
      <p:sp>
        <p:nvSpPr>
          <p:cNvPr id="3" name="Content Placeholder 2"/>
          <p:cNvSpPr>
            <a:spLocks noGrp="1"/>
          </p:cNvSpPr>
          <p:nvPr>
            <p:ph idx="1"/>
          </p:nvPr>
        </p:nvSpPr>
        <p:spPr/>
        <p:txBody>
          <a:bodyPr/>
          <a:lstStyle/>
          <a:p>
            <a:r>
              <a:rPr lang="en-CA" dirty="0">
                <a:solidFill>
                  <a:schemeClr val="accent4">
                    <a:lumMod val="75000"/>
                  </a:schemeClr>
                </a:solidFill>
              </a:rPr>
              <a:t>Alcohol causes more damage to the developing baby than heroin does?</a:t>
            </a:r>
          </a:p>
          <a:p>
            <a:r>
              <a:rPr lang="en-CA" dirty="0">
                <a:solidFill>
                  <a:schemeClr val="accent4">
                    <a:lumMod val="75000"/>
                  </a:schemeClr>
                </a:solidFill>
              </a:rPr>
              <a:t>Drinking alcohol is only </a:t>
            </a:r>
            <a:r>
              <a:rPr lang="en-CA" dirty="0" smtClean="0">
                <a:solidFill>
                  <a:schemeClr val="accent4">
                    <a:lumMod val="75000"/>
                  </a:schemeClr>
                </a:solidFill>
              </a:rPr>
              <a:t>harmful </a:t>
            </a:r>
            <a:r>
              <a:rPr lang="en-CA" dirty="0">
                <a:solidFill>
                  <a:schemeClr val="accent4">
                    <a:lumMod val="75000"/>
                  </a:schemeClr>
                </a:solidFill>
              </a:rPr>
              <a:t>to the baby during the first trimester?</a:t>
            </a:r>
          </a:p>
          <a:p>
            <a:r>
              <a:rPr lang="en-CA" dirty="0">
                <a:solidFill>
                  <a:schemeClr val="accent4">
                    <a:lumMod val="75000"/>
                  </a:schemeClr>
                </a:solidFill>
              </a:rPr>
              <a:t>If a mother drinks a lot and has a normal, healthy baby then her second child will be ok if she continues to drink?</a:t>
            </a:r>
          </a:p>
          <a:p>
            <a:r>
              <a:rPr lang="en-CA" dirty="0">
                <a:solidFill>
                  <a:schemeClr val="accent4">
                    <a:lumMod val="75000"/>
                  </a:schemeClr>
                </a:solidFill>
              </a:rPr>
              <a:t>The effects that alcohol has on a newborn will gradually go away as the child gets older?</a:t>
            </a:r>
          </a:p>
          <a:p>
            <a:r>
              <a:rPr lang="en-CA" dirty="0">
                <a:solidFill>
                  <a:schemeClr val="accent4">
                    <a:lumMod val="75000"/>
                  </a:schemeClr>
                </a:solidFill>
              </a:rPr>
              <a:t>Women at the lowest income bracket are more at-risk to consume alcohol while pregnant?</a:t>
            </a:r>
          </a:p>
        </p:txBody>
      </p:sp>
    </p:spTree>
    <p:extLst>
      <p:ext uri="{BB962C8B-B14F-4D97-AF65-F5344CB8AC3E}">
        <p14:creationId xmlns:p14="http://schemas.microsoft.com/office/powerpoint/2010/main" val="1443014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COST OF FASD IN ALBERTA:</a:t>
            </a:r>
          </a:p>
        </p:txBody>
      </p:sp>
      <p:sp>
        <p:nvSpPr>
          <p:cNvPr id="3" name="Content Placeholder 2"/>
          <p:cNvSpPr>
            <a:spLocks noGrp="1"/>
          </p:cNvSpPr>
          <p:nvPr>
            <p:ph idx="1"/>
          </p:nvPr>
        </p:nvSpPr>
        <p:spPr/>
        <p:txBody>
          <a:bodyPr/>
          <a:lstStyle/>
          <a:p>
            <a:r>
              <a:rPr lang="en-CA" sz="4800" dirty="0">
                <a:solidFill>
                  <a:schemeClr val="accent4">
                    <a:lumMod val="75000"/>
                  </a:schemeClr>
                </a:solidFill>
              </a:rPr>
              <a:t>Total annual cost of FASD</a:t>
            </a:r>
          </a:p>
          <a:p>
            <a:r>
              <a:rPr lang="en-CA" sz="4800" dirty="0">
                <a:solidFill>
                  <a:schemeClr val="accent4">
                    <a:lumMod val="75000"/>
                  </a:schemeClr>
                </a:solidFill>
              </a:rPr>
              <a:t>Lifetime cost per case of FASD</a:t>
            </a:r>
          </a:p>
          <a:p>
            <a:r>
              <a:rPr lang="en-CA" sz="4800" dirty="0">
                <a:solidFill>
                  <a:schemeClr val="accent4">
                    <a:lumMod val="75000"/>
                  </a:schemeClr>
                </a:solidFill>
              </a:rPr>
              <a:t>Why do you think it is so expensive?</a:t>
            </a:r>
          </a:p>
          <a:p>
            <a:endParaRPr lang="en-CA" dirty="0">
              <a:solidFill>
                <a:schemeClr val="accent4">
                  <a:lumMod val="75000"/>
                </a:schemeClr>
              </a:solidFill>
            </a:endParaRPr>
          </a:p>
        </p:txBody>
      </p:sp>
    </p:spTree>
    <p:extLst>
      <p:ext uri="{BB962C8B-B14F-4D97-AF65-F5344CB8AC3E}">
        <p14:creationId xmlns:p14="http://schemas.microsoft.com/office/powerpoint/2010/main" val="617677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QUICK STATS</a:t>
            </a:r>
          </a:p>
        </p:txBody>
      </p:sp>
      <p:sp>
        <p:nvSpPr>
          <p:cNvPr id="3" name="Content Placeholder 2"/>
          <p:cNvSpPr>
            <a:spLocks noGrp="1"/>
          </p:cNvSpPr>
          <p:nvPr>
            <p:ph idx="1"/>
          </p:nvPr>
        </p:nvSpPr>
        <p:spPr/>
        <p:txBody>
          <a:bodyPr/>
          <a:lstStyle/>
          <a:p>
            <a:r>
              <a:rPr lang="en-CA" dirty="0"/>
              <a:t>83% of individuals with an FASD cannot live independently</a:t>
            </a:r>
          </a:p>
          <a:p>
            <a:r>
              <a:rPr lang="en-CA" dirty="0"/>
              <a:t>93% of individuals with an FASD suffer from mental health problems</a:t>
            </a:r>
          </a:p>
          <a:p>
            <a:r>
              <a:rPr lang="en-CA" dirty="0"/>
              <a:t>50% of males and 70% of females with an FASD have problems with alcohol and drug  abuse</a:t>
            </a:r>
          </a:p>
          <a:p>
            <a:r>
              <a:rPr lang="en-CA" dirty="0"/>
              <a:t>78% of individuals with an FASD have problems with employment</a:t>
            </a:r>
          </a:p>
          <a:p>
            <a:r>
              <a:rPr lang="en-CA" dirty="0"/>
              <a:t>It is estimated that 50%-70% of our inmate population are individuals with FASD</a:t>
            </a:r>
          </a:p>
          <a:p>
            <a:r>
              <a:rPr lang="en-CA" dirty="0"/>
              <a:t>At least 60% of individuals with FASD have problems with the law</a:t>
            </a:r>
          </a:p>
        </p:txBody>
      </p:sp>
    </p:spTree>
    <p:extLst>
      <p:ext uri="{BB962C8B-B14F-4D97-AF65-F5344CB8AC3E}">
        <p14:creationId xmlns:p14="http://schemas.microsoft.com/office/powerpoint/2010/main" val="3884681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chemeClr val="accent4">
                    <a:lumMod val="75000"/>
                  </a:schemeClr>
                </a:solidFill>
                <a:latin typeface="Helvetica Neue"/>
                <a:cs typeface="Helvetica Neue"/>
              </a:rPr>
              <a:t>Example of a Developmental Timeline </a:t>
            </a:r>
            <a:br>
              <a:rPr lang="en-US" sz="4000" b="1" dirty="0">
                <a:solidFill>
                  <a:schemeClr val="accent4">
                    <a:lumMod val="75000"/>
                  </a:schemeClr>
                </a:solidFill>
                <a:latin typeface="Helvetica Neue"/>
                <a:cs typeface="Helvetica Neue"/>
              </a:rPr>
            </a:br>
            <a:r>
              <a:rPr lang="en-US" sz="4000" b="1" dirty="0">
                <a:solidFill>
                  <a:schemeClr val="accent4">
                    <a:lumMod val="75000"/>
                  </a:schemeClr>
                </a:solidFill>
                <a:latin typeface="Helvetica Neue"/>
                <a:cs typeface="Helvetica Neue"/>
              </a:rPr>
              <a:t>for 18-year-old with an FASD</a:t>
            </a:r>
            <a:r>
              <a:rPr lang="en-US" b="1" dirty="0">
                <a:solidFill>
                  <a:srgbClr val="0E7094"/>
                </a:solidFill>
                <a:latin typeface="Helvetica Neue"/>
                <a:cs typeface="Helvetica Neue"/>
              </a:rPr>
              <a:t/>
            </a:r>
            <a:br>
              <a:rPr lang="en-US" b="1" dirty="0">
                <a:solidFill>
                  <a:srgbClr val="0E7094"/>
                </a:solidFill>
                <a:latin typeface="Helvetica Neue"/>
                <a:cs typeface="Helvetica Neue"/>
              </a:rPr>
            </a:br>
            <a:endParaRPr lang="en-CA" dirty="0"/>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248" t="35697" r="5900" b="7548"/>
          <a:stretch/>
        </p:blipFill>
        <p:spPr bwMode="auto">
          <a:xfrm>
            <a:off x="3975099" y="2499154"/>
            <a:ext cx="7150101" cy="37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16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accent4">
                    <a:lumMod val="75000"/>
                  </a:schemeClr>
                </a:solidFill>
              </a:rPr>
              <a:t>WORKING WITH SOMEONE WITH FASD</a:t>
            </a:r>
          </a:p>
        </p:txBody>
      </p:sp>
      <p:sp>
        <p:nvSpPr>
          <p:cNvPr id="3" name="Content Placeholder 2"/>
          <p:cNvSpPr>
            <a:spLocks noGrp="1"/>
          </p:cNvSpPr>
          <p:nvPr>
            <p:ph idx="1"/>
          </p:nvPr>
        </p:nvSpPr>
        <p:spPr/>
        <p:txBody>
          <a:bodyPr numCol="2">
            <a:normAutofit fontScale="92500" lnSpcReduction="20000"/>
          </a:bodyPr>
          <a:lstStyle/>
          <a:p>
            <a:r>
              <a:rPr lang="en-CA" dirty="0">
                <a:solidFill>
                  <a:schemeClr val="accent4">
                    <a:lumMod val="75000"/>
                  </a:schemeClr>
                </a:solidFill>
              </a:rPr>
              <a:t>Keep it simple</a:t>
            </a:r>
          </a:p>
          <a:p>
            <a:r>
              <a:rPr lang="en-CA" dirty="0">
                <a:solidFill>
                  <a:schemeClr val="accent4">
                    <a:lumMod val="75000"/>
                  </a:schemeClr>
                </a:solidFill>
              </a:rPr>
              <a:t>Slow down, allow time to adjust to new activities/environments</a:t>
            </a:r>
          </a:p>
          <a:p>
            <a:r>
              <a:rPr lang="en-CA" dirty="0">
                <a:solidFill>
                  <a:schemeClr val="accent4">
                    <a:lumMod val="75000"/>
                  </a:schemeClr>
                </a:solidFill>
              </a:rPr>
              <a:t>Allow for a lot of breaks</a:t>
            </a:r>
          </a:p>
          <a:p>
            <a:r>
              <a:rPr lang="en-CA" dirty="0">
                <a:solidFill>
                  <a:schemeClr val="accent4">
                    <a:lumMod val="75000"/>
                  </a:schemeClr>
                </a:solidFill>
              </a:rPr>
              <a:t>Connect individual with a support person </a:t>
            </a:r>
          </a:p>
          <a:p>
            <a:r>
              <a:rPr lang="en-CA" dirty="0">
                <a:solidFill>
                  <a:schemeClr val="accent4">
                    <a:lumMod val="75000"/>
                  </a:schemeClr>
                </a:solidFill>
              </a:rPr>
              <a:t>Try different (ways), not harder</a:t>
            </a:r>
          </a:p>
          <a:p>
            <a:r>
              <a:rPr lang="en-CA" dirty="0">
                <a:solidFill>
                  <a:schemeClr val="accent4">
                    <a:lumMod val="75000"/>
                  </a:schemeClr>
                </a:solidFill>
              </a:rPr>
              <a:t>Communicate using concrete language and examples</a:t>
            </a:r>
          </a:p>
          <a:p>
            <a:endParaRPr lang="en-CA" dirty="0">
              <a:solidFill>
                <a:schemeClr val="accent4">
                  <a:lumMod val="75000"/>
                </a:schemeClr>
              </a:solidFill>
            </a:endParaRPr>
          </a:p>
          <a:p>
            <a:r>
              <a:rPr lang="en-CA" dirty="0">
                <a:solidFill>
                  <a:schemeClr val="accent4">
                    <a:lumMod val="75000"/>
                  </a:schemeClr>
                </a:solidFill>
              </a:rPr>
              <a:t>Focus on strengths</a:t>
            </a:r>
          </a:p>
          <a:p>
            <a:r>
              <a:rPr lang="en-CA" dirty="0">
                <a:solidFill>
                  <a:schemeClr val="accent4">
                    <a:lumMod val="75000"/>
                  </a:schemeClr>
                </a:solidFill>
              </a:rPr>
              <a:t>Ask questions to check for understanding</a:t>
            </a:r>
          </a:p>
          <a:p>
            <a:r>
              <a:rPr lang="en-CA" dirty="0">
                <a:solidFill>
                  <a:schemeClr val="accent4">
                    <a:lumMod val="75000"/>
                  </a:schemeClr>
                </a:solidFill>
              </a:rPr>
              <a:t>Alter the environment</a:t>
            </a:r>
          </a:p>
          <a:p>
            <a:r>
              <a:rPr lang="en-CA" dirty="0">
                <a:solidFill>
                  <a:schemeClr val="accent4">
                    <a:lumMod val="75000"/>
                  </a:schemeClr>
                </a:solidFill>
              </a:rPr>
              <a:t>Be organized</a:t>
            </a:r>
          </a:p>
          <a:p>
            <a:r>
              <a:rPr lang="en-CA" dirty="0">
                <a:solidFill>
                  <a:schemeClr val="accent4">
                    <a:lumMod val="75000"/>
                  </a:schemeClr>
                </a:solidFill>
              </a:rPr>
              <a:t>Have consistent routines</a:t>
            </a:r>
          </a:p>
          <a:p>
            <a:r>
              <a:rPr lang="en-CA" dirty="0">
                <a:solidFill>
                  <a:schemeClr val="accent4">
                    <a:lumMod val="75000"/>
                  </a:schemeClr>
                </a:solidFill>
              </a:rPr>
              <a:t>Be with clear with expectations</a:t>
            </a:r>
          </a:p>
          <a:p>
            <a:r>
              <a:rPr lang="en-CA" dirty="0">
                <a:solidFill>
                  <a:schemeClr val="accent4">
                    <a:lumMod val="75000"/>
                  </a:schemeClr>
                </a:solidFill>
              </a:rPr>
              <a:t>Remember developmental age </a:t>
            </a:r>
          </a:p>
          <a:p>
            <a:endParaRPr lang="en-CA" dirty="0">
              <a:solidFill>
                <a:schemeClr val="accent4">
                  <a:lumMod val="75000"/>
                </a:schemeClr>
              </a:solidFill>
            </a:endParaRPr>
          </a:p>
        </p:txBody>
      </p:sp>
    </p:spTree>
    <p:extLst>
      <p:ext uri="{BB962C8B-B14F-4D97-AF65-F5344CB8AC3E}">
        <p14:creationId xmlns:p14="http://schemas.microsoft.com/office/powerpoint/2010/main" val="1168129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3600" b="1" dirty="0">
                <a:solidFill>
                  <a:schemeClr val="accent4">
                    <a:lumMod val="75000"/>
                  </a:schemeClr>
                </a:solidFill>
              </a:rPr>
              <a:t>THE PREVENTION CONVERSATION: A SHARED RESPONSIBILITY PROJECT </a:t>
            </a:r>
          </a:p>
        </p:txBody>
      </p:sp>
      <p:pic>
        <p:nvPicPr>
          <p:cNvPr id="4" name="Content Placeholder 3" descr="FASD001 Poster Template.pdf"/>
          <p:cNvPicPr>
            <a:picLocks noGrp="1" noChangeAspect="1"/>
          </p:cNvPicPr>
          <p:nvPr>
            <p:ph idx="1"/>
          </p:nvPr>
        </p:nvPicPr>
        <p:blipFill rotWithShape="1">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412" r="-412"/>
          <a:stretch/>
        </p:blipFill>
        <p:spPr>
          <a:xfrm>
            <a:off x="4000500" y="2298700"/>
            <a:ext cx="2844316" cy="3651250"/>
          </a:xfrm>
        </p:spPr>
      </p:pic>
      <p:pic>
        <p:nvPicPr>
          <p:cNvPr id="5" name="Picture 4" descr="Let'sTalk.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85100" y="2616200"/>
            <a:ext cx="3352800" cy="2514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593582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TM10001104[[fn=Feathered]]</Template>
  <TotalTime>626</TotalTime>
  <Words>1075</Words>
  <Application>Microsoft Office PowerPoint</Application>
  <PresentationFormat>Widescreen</PresentationFormat>
  <Paragraphs>131</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Century Schoolbook</vt:lpstr>
      <vt:lpstr>Corbel</vt:lpstr>
      <vt:lpstr>Helvetica Neue</vt:lpstr>
      <vt:lpstr>Microsoft Sans Serif</vt:lpstr>
      <vt:lpstr>Feathered</vt:lpstr>
      <vt:lpstr>PREVENTION CONVERSATION  IT’S TIME TO TALK ABOUT ALCOHOL AND PREGNANCY</vt:lpstr>
      <vt:lpstr>FASD </vt:lpstr>
      <vt:lpstr>A drink is a drink</vt:lpstr>
      <vt:lpstr>MYTH OR FACT?</vt:lpstr>
      <vt:lpstr>COST OF FASD IN ALBERTA:</vt:lpstr>
      <vt:lpstr>QUICK STATS</vt:lpstr>
      <vt:lpstr>Example of a Developmental Timeline  for 18-year-old with an FASD </vt:lpstr>
      <vt:lpstr>WORKING WITH SOMEONE WITH FASD</vt:lpstr>
      <vt:lpstr>THE PREVENTION CONVERSATION: A SHARED RESPONSIBILITY PROJECT </vt:lpstr>
      <vt:lpstr>PREVENTION CONVERSATION</vt:lpstr>
      <vt:lpstr>BACKGROUND OF THE PROJECT</vt:lpstr>
      <vt:lpstr>OBJECTIVES OF THE PROJECT</vt:lpstr>
      <vt:lpstr>RISK AND EVIDENCE: WHAT SHOULD WE BELIEVE?</vt:lpstr>
      <vt:lpstr>MESSAGE #1</vt:lpstr>
      <vt:lpstr>MESSAGE #2</vt:lpstr>
      <vt:lpstr>MESSAGE #3 </vt:lpstr>
      <vt:lpstr>MESSAGE #4</vt:lpstr>
      <vt:lpstr>IS THERE SOMEONE TO BLAME?</vt:lpstr>
      <vt:lpstr>MESSAGE #5</vt:lpstr>
      <vt:lpstr>Prevention Efforts Must… </vt:lpstr>
      <vt:lpstr>IT’S NOT ONLY ABOUT THE ALCOHOL</vt:lpstr>
      <vt:lpstr>HOW TO PREVENT FASD?</vt:lpstr>
      <vt:lpstr>NOW WHAT? WHAT CAN I DO?</vt:lpstr>
      <vt:lpstr>HOW CAN WE MAKE A DIFFERENCE?</vt:lpstr>
      <vt:lpstr>TURNING TO ONE ANOTHER</vt:lpstr>
      <vt:lpstr>QUESTIONS?</vt:lpstr>
      <vt:lpstr>ALBERTA FASD SERVICE NETWORKS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CONVERSATION  IT’S TIME TO TALK ABOUT ALCOHOL AND PREGNANCY</dc:title>
  <dc:creator>Brittany Durant</dc:creator>
  <cp:lastModifiedBy>Brittani Norstrom</cp:lastModifiedBy>
  <cp:revision>41</cp:revision>
  <cp:lastPrinted>2016-12-14T16:33:38Z</cp:lastPrinted>
  <dcterms:created xsi:type="dcterms:W3CDTF">2016-12-12T19:17:54Z</dcterms:created>
  <dcterms:modified xsi:type="dcterms:W3CDTF">2018-09-05T20:24:16Z</dcterms:modified>
</cp:coreProperties>
</file>